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480" r:id="rId2"/>
    <p:sldId id="481" r:id="rId3"/>
    <p:sldId id="281" r:id="rId4"/>
    <p:sldId id="429" r:id="rId5"/>
    <p:sldId id="430" r:id="rId6"/>
    <p:sldId id="448" r:id="rId7"/>
    <p:sldId id="464" r:id="rId8"/>
    <p:sldId id="477" r:id="rId9"/>
    <p:sldId id="451" r:id="rId10"/>
    <p:sldId id="474" r:id="rId11"/>
    <p:sldId id="478" r:id="rId12"/>
    <p:sldId id="462" r:id="rId13"/>
    <p:sldId id="479" r:id="rId14"/>
    <p:sldId id="432" r:id="rId15"/>
    <p:sldId id="340" r:id="rId16"/>
    <p:sldId id="376" r:id="rId17"/>
    <p:sldId id="273" r:id="rId18"/>
    <p:sldId id="278" r:id="rId19"/>
    <p:sldId id="275" r:id="rId20"/>
    <p:sldId id="341" r:id="rId21"/>
    <p:sldId id="342" r:id="rId22"/>
    <p:sldId id="345" r:id="rId23"/>
    <p:sldId id="346" r:id="rId24"/>
    <p:sldId id="347" r:id="rId25"/>
    <p:sldId id="411" r:id="rId26"/>
    <p:sldId id="348" r:id="rId27"/>
    <p:sldId id="466" r:id="rId28"/>
    <p:sldId id="465" r:id="rId29"/>
    <p:sldId id="433" r:id="rId30"/>
    <p:sldId id="427" r:id="rId31"/>
    <p:sldId id="428" r:id="rId32"/>
    <p:sldId id="475" r:id="rId33"/>
    <p:sldId id="434" r:id="rId34"/>
    <p:sldId id="303" r:id="rId35"/>
    <p:sldId id="435" r:id="rId36"/>
    <p:sldId id="364" r:id="rId37"/>
    <p:sldId id="331" r:id="rId38"/>
    <p:sldId id="361" r:id="rId39"/>
    <p:sldId id="463" r:id="rId40"/>
    <p:sldId id="408" r:id="rId41"/>
    <p:sldId id="438" r:id="rId42"/>
    <p:sldId id="439" r:id="rId43"/>
    <p:sldId id="441" r:id="rId44"/>
    <p:sldId id="363" r:id="rId45"/>
    <p:sldId id="436" r:id="rId46"/>
    <p:sldId id="323" r:id="rId47"/>
    <p:sldId id="326" r:id="rId48"/>
    <p:sldId id="482" r:id="rId49"/>
    <p:sldId id="483" r:id="rId50"/>
    <p:sldId id="484" r:id="rId51"/>
    <p:sldId id="485" r:id="rId52"/>
    <p:sldId id="486" r:id="rId53"/>
    <p:sldId id="487" r:id="rId54"/>
    <p:sldId id="496" r:id="rId55"/>
    <p:sldId id="497" r:id="rId56"/>
    <p:sldId id="488" r:id="rId57"/>
    <p:sldId id="489" r:id="rId58"/>
    <p:sldId id="490" r:id="rId59"/>
    <p:sldId id="491" r:id="rId60"/>
    <p:sldId id="492" r:id="rId61"/>
    <p:sldId id="493" r:id="rId62"/>
    <p:sldId id="494" r:id="rId63"/>
    <p:sldId id="495" r:id="rId64"/>
    <p:sldId id="445" r:id="rId65"/>
    <p:sldId id="371" r:id="rId66"/>
    <p:sldId id="370" r:id="rId67"/>
    <p:sldId id="373" r:id="rId68"/>
    <p:sldId id="372" r:id="rId69"/>
    <p:sldId id="446" r:id="rId70"/>
    <p:sldId id="447" r:id="rId71"/>
    <p:sldId id="476" r:id="rId72"/>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20" autoAdjust="0"/>
    <p:restoredTop sz="93615" autoAdjust="0"/>
  </p:normalViewPr>
  <p:slideViewPr>
    <p:cSldViewPr>
      <p:cViewPr varScale="1">
        <p:scale>
          <a:sx n="91" d="100"/>
          <a:sy n="91" d="100"/>
        </p:scale>
        <p:origin x="276"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7D03AC-4DDB-4F25-9718-E51AFA75CAE2}" type="datetimeFigureOut">
              <a:rPr lang="en-GB" smtClean="0"/>
              <a:t>21/02/2020</a:t>
            </a:fld>
            <a:endParaRPr lang="en-GB"/>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F25EDE-E08D-48F6-8DFD-B940E2D59E53}" type="slidenum">
              <a:rPr lang="en-GB" smtClean="0"/>
              <a:t>‹#›</a:t>
            </a:fld>
            <a:endParaRPr lang="en-GB"/>
          </a:p>
        </p:txBody>
      </p:sp>
    </p:spTree>
    <p:extLst>
      <p:ext uri="{BB962C8B-B14F-4D97-AF65-F5344CB8AC3E}">
        <p14:creationId xmlns:p14="http://schemas.microsoft.com/office/powerpoint/2010/main" val="349755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1C17CB1-E030-4DFA-B92C-D3A5D437F4E9}" type="slidenum">
              <a:rPr lang="de-DE" smtClean="0"/>
              <a:t>3</a:t>
            </a:fld>
            <a:endParaRPr lang="de-DE"/>
          </a:p>
        </p:txBody>
      </p:sp>
    </p:spTree>
    <p:extLst>
      <p:ext uri="{BB962C8B-B14F-4D97-AF65-F5344CB8AC3E}">
        <p14:creationId xmlns:p14="http://schemas.microsoft.com/office/powerpoint/2010/main" val="182748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f45d8b5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4f45d8b56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8" name="Google Shape;128;g4f45d8b56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3140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7E67208-C611-4143-89A9-4DA795059388}" type="slidenum">
              <a:rPr lang="en-US" smtClean="0"/>
              <a:pPr>
                <a:defRPr/>
              </a:pPr>
              <a:t>11</a:t>
            </a:fld>
            <a:endParaRPr lang="en-US"/>
          </a:p>
        </p:txBody>
      </p:sp>
    </p:spTree>
    <p:extLst>
      <p:ext uri="{BB962C8B-B14F-4D97-AF65-F5344CB8AC3E}">
        <p14:creationId xmlns:p14="http://schemas.microsoft.com/office/powerpoint/2010/main" val="2414289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F25EDE-E08D-48F6-8DFD-B940E2D59E53}" type="slidenum">
              <a:rPr lang="en-GB" smtClean="0"/>
              <a:t>36</a:t>
            </a:fld>
            <a:endParaRPr lang="en-GB"/>
          </a:p>
        </p:txBody>
      </p:sp>
    </p:spTree>
    <p:extLst>
      <p:ext uri="{BB962C8B-B14F-4D97-AF65-F5344CB8AC3E}">
        <p14:creationId xmlns:p14="http://schemas.microsoft.com/office/powerpoint/2010/main" val="204897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16A6D14-B43F-D74E-ADD0-67839421EB5F}" type="slidenum">
              <a:rPr lang="en-US">
                <a:solidFill>
                  <a:srgbClr val="000000"/>
                </a:solidFill>
                <a:latin typeface="Calibri" charset="0"/>
              </a:rPr>
              <a:pPr eaLnBrk="1" hangingPunct="1"/>
              <a:t>55</a:t>
            </a:fld>
            <a:endParaRPr lang="en-US">
              <a:solidFill>
                <a:srgbClr val="000000"/>
              </a:solidFill>
              <a:latin typeface="Calibri" charset="0"/>
            </a:endParaRPr>
          </a:p>
        </p:txBody>
      </p:sp>
      <p:sp>
        <p:nvSpPr>
          <p:cNvPr id="11571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15716"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928060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1597819"/>
            <a:ext cx="7772400" cy="1102519"/>
          </a:xfrm>
        </p:spPr>
        <p:txBody>
          <a:bodyPr/>
          <a:lstStyle/>
          <a:p>
            <a:r>
              <a:rPr lang="de-DE"/>
              <a:t>Titelmasterformat durch Klicken bearbeiten</a:t>
            </a:r>
          </a:p>
        </p:txBody>
      </p:sp>
      <p:sp>
        <p:nvSpPr>
          <p:cNvPr id="3" name="Untertitel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383015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3210932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154781"/>
            <a:ext cx="2057400" cy="329088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154781"/>
            <a:ext cx="6019800" cy="32908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94288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1412577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151918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2747750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9"/>
            <a:ext cx="8229600" cy="85725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1637073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82645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145960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332455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FA2E5473-6131-48E4-8A32-468397948A63}" type="datetimeFigureOut">
              <a:rPr lang="de-DE" smtClean="0"/>
              <a:t>21.02.2020</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86B64C53-A759-457B-BB12-C0B01D150860}" type="slidenum">
              <a:rPr lang="de-DE" smtClean="0"/>
              <a:t>‹#›</a:t>
            </a:fld>
            <a:endParaRPr lang="de-DE" dirty="0"/>
          </a:p>
        </p:txBody>
      </p:sp>
    </p:spTree>
    <p:extLst>
      <p:ext uri="{BB962C8B-B14F-4D97-AF65-F5344CB8AC3E}">
        <p14:creationId xmlns:p14="http://schemas.microsoft.com/office/powerpoint/2010/main" val="120556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A2E5473-6131-48E4-8A32-468397948A63}" type="datetimeFigureOut">
              <a:rPr lang="de-DE" smtClean="0"/>
              <a:t>21.02.2020</a:t>
            </a:fld>
            <a:endParaRPr lang="de-DE" dirty="0"/>
          </a:p>
        </p:txBody>
      </p:sp>
      <p:sp>
        <p:nvSpPr>
          <p:cNvPr id="5" name="Fußzeilenplatzhalt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6B64C53-A759-457B-BB12-C0B01D150860}" type="slidenum">
              <a:rPr lang="de-DE" smtClean="0"/>
              <a:t>‹#›</a:t>
            </a:fld>
            <a:endParaRPr lang="de-DE" dirty="0"/>
          </a:p>
        </p:txBody>
      </p:sp>
    </p:spTree>
    <p:extLst>
      <p:ext uri="{BB962C8B-B14F-4D97-AF65-F5344CB8AC3E}">
        <p14:creationId xmlns:p14="http://schemas.microsoft.com/office/powerpoint/2010/main" val="2230254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funginstitute.berkeley.edu/wp-content/uploads/2014/05/Research-Policy.pdf" TargetMode="Externa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search/cs?searchtype=author&amp;query=Morrison,+G" TargetMode="Externa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hyperlink" Target="https://arxiv.org/abs/1601.01963" TargetMode="External"/><Relationship Id="rId5" Type="http://schemas.openxmlformats.org/officeDocument/2006/relationships/hyperlink" Target="https://arxiv.org/search/cs?searchtype=author&amp;query=Pammolli,+F" TargetMode="External"/><Relationship Id="rId4" Type="http://schemas.openxmlformats.org/officeDocument/2006/relationships/hyperlink" Target="https://arxiv.org/search/cs?searchtype=author&amp;query=Riccaboni,+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emf"/><Relationship Id="rId5" Type="http://schemas.openxmlformats.org/officeDocument/2006/relationships/oleObject" Target="../embeddings/oleObject2.bin"/><Relationship Id="rId4" Type="http://schemas.openxmlformats.org/officeDocument/2006/relationships/image" Target="../media/image34.wmf"/></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iesl/inventor-disambiguation" TargetMode="External"/><Relationship Id="rId2" Type="http://schemas.openxmlformats.org/officeDocument/2006/relationships/hyperlink" Target="http://www.patentsview.org/data/presentations/UMassInventorDisambiguation.pdf"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atentsview.org/query/"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Assignments</a:t>
            </a:r>
            <a:endParaRPr lang="en-US" dirty="0"/>
          </a:p>
        </p:txBody>
      </p:sp>
      <p:sp>
        <p:nvSpPr>
          <p:cNvPr id="3" name="Content Placeholder 2"/>
          <p:cNvSpPr>
            <a:spLocks noGrp="1"/>
          </p:cNvSpPr>
          <p:nvPr>
            <p:ph idx="1"/>
          </p:nvPr>
        </p:nvSpPr>
        <p:spPr/>
        <p:txBody>
          <a:bodyPr/>
          <a:lstStyle/>
          <a:p>
            <a:r>
              <a:rPr lang="en-US" dirty="0"/>
              <a:t>1 and 2 are due next week before class at 9am. </a:t>
            </a:r>
            <a:endParaRPr lang="en-US" dirty="0" smtClean="0"/>
          </a:p>
          <a:p>
            <a:r>
              <a:rPr lang="en-US" dirty="0" smtClean="0"/>
              <a:t>Assignment 1: provide </a:t>
            </a:r>
            <a:r>
              <a:rPr lang="en-US" dirty="0"/>
              <a:t>an abstract of the project. </a:t>
            </a:r>
            <a:endParaRPr lang="en-US" dirty="0" smtClean="0"/>
          </a:p>
          <a:p>
            <a:r>
              <a:rPr lang="en-US" dirty="0" smtClean="0"/>
              <a:t>Assignment </a:t>
            </a:r>
            <a:r>
              <a:rPr lang="en-US" dirty="0"/>
              <a:t>2 was posted earlier this week and is complementary to assignment 1</a:t>
            </a:r>
            <a:endParaRPr lang="en-US" dirty="0"/>
          </a:p>
        </p:txBody>
      </p:sp>
    </p:spTree>
    <p:extLst>
      <p:ext uri="{BB962C8B-B14F-4D97-AF65-F5344CB8AC3E}">
        <p14:creationId xmlns:p14="http://schemas.microsoft.com/office/powerpoint/2010/main" val="1240400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descr="Y:\infographic\map.jpg"/>
          <p:cNvPicPr>
            <a:picLocks noChangeAspect="1" noChangeArrowheads="1"/>
          </p:cNvPicPr>
          <p:nvPr/>
        </p:nvPicPr>
        <p:blipFill>
          <a:blip r:embed="rId2"/>
          <a:srcRect/>
          <a:stretch>
            <a:fillRect/>
          </a:stretch>
        </p:blipFill>
        <p:spPr bwMode="auto">
          <a:xfrm>
            <a:off x="1731560" y="1257301"/>
            <a:ext cx="5707857" cy="2964656"/>
          </a:xfrm>
          <a:prstGeom prst="rect">
            <a:avLst/>
          </a:prstGeom>
          <a:noFill/>
        </p:spPr>
      </p:pic>
      <p:sp>
        <p:nvSpPr>
          <p:cNvPr id="8" name="Title 1"/>
          <p:cNvSpPr txBox="1">
            <a:spLocks/>
          </p:cNvSpPr>
          <p:nvPr/>
        </p:nvSpPr>
        <p:spPr>
          <a:xfrm>
            <a:off x="1354666" y="296334"/>
            <a:ext cx="6646334" cy="729401"/>
          </a:xfrm>
          <a:prstGeom prst="rect">
            <a:avLst/>
          </a:prstGeom>
        </p:spPr>
        <p:txBody>
          <a:bodyPr>
            <a:normAutofit/>
          </a:bodyPr>
          <a:lstStyle/>
          <a:p>
            <a:pPr algn="ctr">
              <a:spcBef>
                <a:spcPct val="0"/>
              </a:spcBef>
              <a:defRPr/>
            </a:pPr>
            <a:endParaRPr lang="en-US" sz="3300" dirty="0">
              <a:latin typeface="+mj-lt"/>
              <a:ea typeface="+mj-ea"/>
              <a:cs typeface="+mj-cs"/>
            </a:endParaRPr>
          </a:p>
        </p:txBody>
      </p:sp>
      <p:grpSp>
        <p:nvGrpSpPr>
          <p:cNvPr id="9" name="Group 8"/>
          <p:cNvGrpSpPr/>
          <p:nvPr/>
        </p:nvGrpSpPr>
        <p:grpSpPr>
          <a:xfrm>
            <a:off x="2873857" y="1306720"/>
            <a:ext cx="3138128" cy="3747134"/>
            <a:chOff x="2234151" y="533400"/>
            <a:chExt cx="4547649" cy="5791200"/>
          </a:xfrm>
        </p:grpSpPr>
        <p:pic>
          <p:nvPicPr>
            <p:cNvPr id="10" name="Picture 8" descr="Y:\infographic\employ.png"/>
            <p:cNvPicPr>
              <a:picLocks noChangeAspect="1" noChangeArrowheads="1"/>
            </p:cNvPicPr>
            <p:nvPr/>
          </p:nvPicPr>
          <p:blipFill>
            <a:blip r:embed="rId3"/>
            <a:srcRect/>
            <a:stretch>
              <a:fillRect/>
            </a:stretch>
          </p:blipFill>
          <p:spPr bwMode="auto">
            <a:xfrm>
              <a:off x="2767551" y="1981200"/>
              <a:ext cx="1352490" cy="1529451"/>
            </a:xfrm>
            <a:prstGeom prst="rect">
              <a:avLst/>
            </a:prstGeom>
            <a:noFill/>
          </p:spPr>
        </p:pic>
        <p:pic>
          <p:nvPicPr>
            <p:cNvPr id="11" name="Picture 2" descr="Y:\infographic\paysfor.png"/>
            <p:cNvPicPr>
              <a:picLocks noChangeAspect="1" noChangeArrowheads="1"/>
            </p:cNvPicPr>
            <p:nvPr/>
          </p:nvPicPr>
          <p:blipFill>
            <a:blip r:embed="rId4"/>
            <a:srcRect/>
            <a:stretch>
              <a:fillRect/>
            </a:stretch>
          </p:blipFill>
          <p:spPr bwMode="auto">
            <a:xfrm>
              <a:off x="4367751" y="2362200"/>
              <a:ext cx="614238" cy="2743200"/>
            </a:xfrm>
            <a:prstGeom prst="rect">
              <a:avLst/>
            </a:prstGeom>
            <a:noFill/>
          </p:spPr>
        </p:pic>
        <p:pic>
          <p:nvPicPr>
            <p:cNvPr id="12" name="Picture 3" descr="Y:\infographic\people.png"/>
            <p:cNvPicPr>
              <a:picLocks noChangeAspect="1" noChangeArrowheads="1"/>
            </p:cNvPicPr>
            <p:nvPr/>
          </p:nvPicPr>
          <p:blipFill>
            <a:blip r:embed="rId5">
              <a:duotone>
                <a:prstClr val="black"/>
                <a:schemeClr val="accent2">
                  <a:tint val="45000"/>
                  <a:satMod val="400000"/>
                </a:schemeClr>
              </a:duotone>
            </a:blip>
            <a:srcRect/>
            <a:stretch>
              <a:fillRect/>
            </a:stretch>
          </p:blipFill>
          <p:spPr bwMode="auto">
            <a:xfrm>
              <a:off x="3605751" y="533400"/>
              <a:ext cx="2009775" cy="1668492"/>
            </a:xfrm>
            <a:prstGeom prst="rect">
              <a:avLst/>
            </a:prstGeom>
            <a:noFill/>
          </p:spPr>
        </p:pic>
        <p:pic>
          <p:nvPicPr>
            <p:cNvPr id="13" name="Picture 4" descr="Y:\infographic\produceuse.png"/>
            <p:cNvPicPr>
              <a:picLocks noChangeAspect="1" noChangeArrowheads="1"/>
            </p:cNvPicPr>
            <p:nvPr/>
          </p:nvPicPr>
          <p:blipFill>
            <a:blip r:embed="rId6"/>
            <a:srcRect/>
            <a:stretch>
              <a:fillRect/>
            </a:stretch>
          </p:blipFill>
          <p:spPr bwMode="auto">
            <a:xfrm>
              <a:off x="4977351" y="1905000"/>
              <a:ext cx="1358811" cy="1529452"/>
            </a:xfrm>
            <a:prstGeom prst="rect">
              <a:avLst/>
            </a:prstGeom>
            <a:noFill/>
          </p:spPr>
        </p:pic>
        <p:pic>
          <p:nvPicPr>
            <p:cNvPr id="14" name="Picture 5" descr="Y:\infographic\products.png"/>
            <p:cNvPicPr>
              <a:picLocks noChangeAspect="1" noChangeArrowheads="1"/>
            </p:cNvPicPr>
            <p:nvPr/>
          </p:nvPicPr>
          <p:blipFill>
            <a:blip r:embed="rId7"/>
            <a:srcRect/>
            <a:stretch>
              <a:fillRect/>
            </a:stretch>
          </p:blipFill>
          <p:spPr bwMode="auto">
            <a:xfrm>
              <a:off x="5663151" y="3048000"/>
              <a:ext cx="1118649" cy="1276650"/>
            </a:xfrm>
            <a:prstGeom prst="rect">
              <a:avLst/>
            </a:prstGeom>
            <a:noFill/>
          </p:spPr>
        </p:pic>
        <p:pic>
          <p:nvPicPr>
            <p:cNvPr id="15" name="Picture 6" descr="Y:\infographic\supports.png"/>
            <p:cNvPicPr>
              <a:picLocks noChangeAspect="1" noChangeArrowheads="1"/>
            </p:cNvPicPr>
            <p:nvPr/>
          </p:nvPicPr>
          <p:blipFill>
            <a:blip r:embed="rId8"/>
            <a:srcRect/>
            <a:stretch>
              <a:fillRect/>
            </a:stretch>
          </p:blipFill>
          <p:spPr bwMode="auto">
            <a:xfrm>
              <a:off x="4977351" y="4038600"/>
              <a:ext cx="1440971" cy="1611612"/>
            </a:xfrm>
            <a:prstGeom prst="rect">
              <a:avLst/>
            </a:prstGeom>
            <a:noFill/>
          </p:spPr>
        </p:pic>
        <p:pic>
          <p:nvPicPr>
            <p:cNvPr id="16" name="Picture 7" descr="Y:\infographic\awardedto.png"/>
            <p:cNvPicPr>
              <a:picLocks noChangeAspect="1" noChangeArrowheads="1"/>
            </p:cNvPicPr>
            <p:nvPr/>
          </p:nvPicPr>
          <p:blipFill>
            <a:blip r:embed="rId9"/>
            <a:srcRect/>
            <a:stretch>
              <a:fillRect/>
            </a:stretch>
          </p:blipFill>
          <p:spPr bwMode="auto">
            <a:xfrm>
              <a:off x="2691351" y="3962400"/>
              <a:ext cx="1440971" cy="1611612"/>
            </a:xfrm>
            <a:prstGeom prst="rect">
              <a:avLst/>
            </a:prstGeom>
            <a:noFill/>
          </p:spPr>
        </p:pic>
        <p:pic>
          <p:nvPicPr>
            <p:cNvPr id="17" name="Picture 9" descr="Y:\infographic\funding.png"/>
            <p:cNvPicPr>
              <a:picLocks noChangeAspect="1" noChangeArrowheads="1"/>
            </p:cNvPicPr>
            <p:nvPr/>
          </p:nvPicPr>
          <p:blipFill>
            <a:blip r:embed="rId10"/>
            <a:srcRect/>
            <a:stretch>
              <a:fillRect/>
            </a:stretch>
          </p:blipFill>
          <p:spPr bwMode="auto">
            <a:xfrm>
              <a:off x="3986751" y="5250192"/>
              <a:ext cx="1150249" cy="1074408"/>
            </a:xfrm>
            <a:prstGeom prst="rect">
              <a:avLst/>
            </a:prstGeom>
            <a:noFill/>
          </p:spPr>
        </p:pic>
        <p:pic>
          <p:nvPicPr>
            <p:cNvPr id="18" name="Picture 10" descr="Y:\infographic\institutions.png"/>
            <p:cNvPicPr>
              <a:picLocks noChangeAspect="1" noChangeArrowheads="1"/>
            </p:cNvPicPr>
            <p:nvPr/>
          </p:nvPicPr>
          <p:blipFill>
            <a:blip r:embed="rId11"/>
            <a:srcRect/>
            <a:stretch>
              <a:fillRect/>
            </a:stretch>
          </p:blipFill>
          <p:spPr bwMode="auto">
            <a:xfrm>
              <a:off x="2234151" y="2895600"/>
              <a:ext cx="1264009" cy="1422010"/>
            </a:xfrm>
            <a:prstGeom prst="rect">
              <a:avLst/>
            </a:prstGeom>
            <a:noFill/>
          </p:spPr>
        </p:pic>
      </p:grpSp>
      <p:sp>
        <p:nvSpPr>
          <p:cNvPr id="2" name="Title 1"/>
          <p:cNvSpPr>
            <a:spLocks noGrp="1"/>
          </p:cNvSpPr>
          <p:nvPr>
            <p:ph type="title"/>
          </p:nvPr>
        </p:nvSpPr>
        <p:spPr/>
        <p:txBody>
          <a:bodyPr/>
          <a:lstStyle/>
          <a:p>
            <a:r>
              <a:rPr lang="en-US" dirty="0" smtClean="0"/>
              <a:t>In our context</a:t>
            </a:r>
            <a:endParaRPr lang="en-US" dirty="0"/>
          </a:p>
        </p:txBody>
      </p:sp>
      <p:sp>
        <p:nvSpPr>
          <p:cNvPr id="3" name="Oval 2"/>
          <p:cNvSpPr/>
          <p:nvPr/>
        </p:nvSpPr>
        <p:spPr>
          <a:xfrm>
            <a:off x="4862164" y="3600450"/>
            <a:ext cx="884182" cy="857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 name="Straight Connector 4"/>
          <p:cNvCxnSpPr>
            <a:stCxn id="3" idx="1"/>
          </p:cNvCxnSpPr>
          <p:nvPr/>
        </p:nvCxnSpPr>
        <p:spPr>
          <a:xfrm>
            <a:off x="4991649" y="3725992"/>
            <a:ext cx="597177" cy="63267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834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4" descr="Y:\infographic\map.jpg"/>
          <p:cNvPicPr>
            <a:picLocks noChangeAspect="1" noChangeArrowheads="1"/>
          </p:cNvPicPr>
          <p:nvPr/>
        </p:nvPicPr>
        <p:blipFill>
          <a:blip r:embed="rId3"/>
          <a:srcRect/>
          <a:stretch>
            <a:fillRect/>
          </a:stretch>
        </p:blipFill>
        <p:spPr bwMode="auto">
          <a:xfrm>
            <a:off x="1714500" y="1257301"/>
            <a:ext cx="5707857" cy="2964656"/>
          </a:xfrm>
          <a:prstGeom prst="rect">
            <a:avLst/>
          </a:prstGeom>
          <a:noFill/>
        </p:spPr>
      </p:pic>
      <p:sp>
        <p:nvSpPr>
          <p:cNvPr id="2" name="Title 1"/>
          <p:cNvSpPr>
            <a:spLocks noGrp="1"/>
          </p:cNvSpPr>
          <p:nvPr>
            <p:ph type="title" idx="4294967295"/>
          </p:nvPr>
        </p:nvSpPr>
        <p:spPr>
          <a:xfrm>
            <a:off x="1143001" y="-10946"/>
            <a:ext cx="6857999" cy="736905"/>
          </a:xfrm>
        </p:spPr>
        <p:txBody>
          <a:bodyPr>
            <a:noAutofit/>
          </a:bodyPr>
          <a:lstStyle/>
          <a:p>
            <a:r>
              <a:rPr lang="en-US" sz="3300" dirty="0" smtClean="0"/>
              <a:t>In our context</a:t>
            </a:r>
            <a:endParaRPr lang="en-US" sz="1800" dirty="0"/>
          </a:p>
        </p:txBody>
      </p:sp>
      <p:grpSp>
        <p:nvGrpSpPr>
          <p:cNvPr id="12" name="Group 11"/>
          <p:cNvGrpSpPr/>
          <p:nvPr/>
        </p:nvGrpSpPr>
        <p:grpSpPr>
          <a:xfrm>
            <a:off x="2859038" y="1094621"/>
            <a:ext cx="3138128" cy="3747134"/>
            <a:chOff x="2234151" y="533400"/>
            <a:chExt cx="4547649" cy="5791200"/>
          </a:xfrm>
        </p:grpSpPr>
        <p:pic>
          <p:nvPicPr>
            <p:cNvPr id="13" name="Picture 8" descr="Y:\infographic\employ.png"/>
            <p:cNvPicPr>
              <a:picLocks noChangeAspect="1" noChangeArrowheads="1"/>
            </p:cNvPicPr>
            <p:nvPr/>
          </p:nvPicPr>
          <p:blipFill>
            <a:blip r:embed="rId4"/>
            <a:srcRect/>
            <a:stretch>
              <a:fillRect/>
            </a:stretch>
          </p:blipFill>
          <p:spPr bwMode="auto">
            <a:xfrm>
              <a:off x="2767551" y="1981200"/>
              <a:ext cx="1352490" cy="1529451"/>
            </a:xfrm>
            <a:prstGeom prst="rect">
              <a:avLst/>
            </a:prstGeom>
            <a:noFill/>
          </p:spPr>
        </p:pic>
        <p:pic>
          <p:nvPicPr>
            <p:cNvPr id="14" name="Picture 2" descr="Y:\infographic\paysfor.png"/>
            <p:cNvPicPr>
              <a:picLocks noChangeAspect="1" noChangeArrowheads="1"/>
            </p:cNvPicPr>
            <p:nvPr/>
          </p:nvPicPr>
          <p:blipFill>
            <a:blip r:embed="rId5"/>
            <a:srcRect/>
            <a:stretch>
              <a:fillRect/>
            </a:stretch>
          </p:blipFill>
          <p:spPr bwMode="auto">
            <a:xfrm>
              <a:off x="4367751" y="2362200"/>
              <a:ext cx="614238" cy="2743200"/>
            </a:xfrm>
            <a:prstGeom prst="rect">
              <a:avLst/>
            </a:prstGeom>
            <a:noFill/>
          </p:spPr>
        </p:pic>
        <p:pic>
          <p:nvPicPr>
            <p:cNvPr id="15" name="Picture 3" descr="Y:\infographic\people.png"/>
            <p:cNvPicPr>
              <a:picLocks noChangeAspect="1" noChangeArrowheads="1"/>
            </p:cNvPicPr>
            <p:nvPr/>
          </p:nvPicPr>
          <p:blipFill>
            <a:blip r:embed="rId6">
              <a:duotone>
                <a:prstClr val="black"/>
                <a:schemeClr val="accent2">
                  <a:tint val="45000"/>
                  <a:satMod val="400000"/>
                </a:schemeClr>
              </a:duotone>
            </a:blip>
            <a:srcRect/>
            <a:stretch>
              <a:fillRect/>
            </a:stretch>
          </p:blipFill>
          <p:spPr bwMode="auto">
            <a:xfrm>
              <a:off x="3605751" y="533400"/>
              <a:ext cx="2009775" cy="1668492"/>
            </a:xfrm>
            <a:prstGeom prst="rect">
              <a:avLst/>
            </a:prstGeom>
            <a:noFill/>
          </p:spPr>
        </p:pic>
        <p:pic>
          <p:nvPicPr>
            <p:cNvPr id="16" name="Picture 4" descr="Y:\infographic\produceuse.png"/>
            <p:cNvPicPr>
              <a:picLocks noChangeAspect="1" noChangeArrowheads="1"/>
            </p:cNvPicPr>
            <p:nvPr/>
          </p:nvPicPr>
          <p:blipFill>
            <a:blip r:embed="rId7"/>
            <a:srcRect/>
            <a:stretch>
              <a:fillRect/>
            </a:stretch>
          </p:blipFill>
          <p:spPr bwMode="auto">
            <a:xfrm>
              <a:off x="4977351" y="1905000"/>
              <a:ext cx="1358811" cy="1529452"/>
            </a:xfrm>
            <a:prstGeom prst="rect">
              <a:avLst/>
            </a:prstGeom>
            <a:noFill/>
          </p:spPr>
        </p:pic>
        <p:pic>
          <p:nvPicPr>
            <p:cNvPr id="17" name="Picture 5" descr="Y:\infographic\products.png"/>
            <p:cNvPicPr>
              <a:picLocks noChangeAspect="1" noChangeArrowheads="1"/>
            </p:cNvPicPr>
            <p:nvPr/>
          </p:nvPicPr>
          <p:blipFill>
            <a:blip r:embed="rId8"/>
            <a:srcRect/>
            <a:stretch>
              <a:fillRect/>
            </a:stretch>
          </p:blipFill>
          <p:spPr bwMode="auto">
            <a:xfrm>
              <a:off x="5663151" y="3048000"/>
              <a:ext cx="1118649" cy="1276650"/>
            </a:xfrm>
            <a:prstGeom prst="rect">
              <a:avLst/>
            </a:prstGeom>
            <a:noFill/>
          </p:spPr>
        </p:pic>
        <p:pic>
          <p:nvPicPr>
            <p:cNvPr id="18" name="Picture 6" descr="Y:\infographic\supports.png"/>
            <p:cNvPicPr>
              <a:picLocks noChangeAspect="1" noChangeArrowheads="1"/>
            </p:cNvPicPr>
            <p:nvPr/>
          </p:nvPicPr>
          <p:blipFill>
            <a:blip r:embed="rId9"/>
            <a:srcRect/>
            <a:stretch>
              <a:fillRect/>
            </a:stretch>
          </p:blipFill>
          <p:spPr bwMode="auto">
            <a:xfrm>
              <a:off x="4977351" y="4038600"/>
              <a:ext cx="1440971" cy="1611612"/>
            </a:xfrm>
            <a:prstGeom prst="rect">
              <a:avLst/>
            </a:prstGeom>
            <a:noFill/>
          </p:spPr>
        </p:pic>
        <p:pic>
          <p:nvPicPr>
            <p:cNvPr id="19" name="Picture 7" descr="Y:\infographic\awardedto.png"/>
            <p:cNvPicPr>
              <a:picLocks noChangeAspect="1" noChangeArrowheads="1"/>
            </p:cNvPicPr>
            <p:nvPr/>
          </p:nvPicPr>
          <p:blipFill>
            <a:blip r:embed="rId10"/>
            <a:srcRect/>
            <a:stretch>
              <a:fillRect/>
            </a:stretch>
          </p:blipFill>
          <p:spPr bwMode="auto">
            <a:xfrm>
              <a:off x="2691351" y="3962400"/>
              <a:ext cx="1440971" cy="1611612"/>
            </a:xfrm>
            <a:prstGeom prst="rect">
              <a:avLst/>
            </a:prstGeom>
            <a:noFill/>
          </p:spPr>
        </p:pic>
        <p:pic>
          <p:nvPicPr>
            <p:cNvPr id="20" name="Picture 9" descr="Y:\infographic\funding.png"/>
            <p:cNvPicPr>
              <a:picLocks noChangeAspect="1" noChangeArrowheads="1"/>
            </p:cNvPicPr>
            <p:nvPr/>
          </p:nvPicPr>
          <p:blipFill>
            <a:blip r:embed="rId11"/>
            <a:srcRect/>
            <a:stretch>
              <a:fillRect/>
            </a:stretch>
          </p:blipFill>
          <p:spPr bwMode="auto">
            <a:xfrm>
              <a:off x="3986751" y="5250192"/>
              <a:ext cx="1150249" cy="1074408"/>
            </a:xfrm>
            <a:prstGeom prst="rect">
              <a:avLst/>
            </a:prstGeom>
            <a:noFill/>
          </p:spPr>
        </p:pic>
        <p:pic>
          <p:nvPicPr>
            <p:cNvPr id="21" name="Picture 10" descr="Y:\infographic\institutions.png"/>
            <p:cNvPicPr>
              <a:picLocks noChangeAspect="1" noChangeArrowheads="1"/>
            </p:cNvPicPr>
            <p:nvPr/>
          </p:nvPicPr>
          <p:blipFill>
            <a:blip r:embed="rId12"/>
            <a:srcRect/>
            <a:stretch>
              <a:fillRect/>
            </a:stretch>
          </p:blipFill>
          <p:spPr bwMode="auto">
            <a:xfrm>
              <a:off x="2234151" y="2895600"/>
              <a:ext cx="1264009" cy="1422010"/>
            </a:xfrm>
            <a:prstGeom prst="rect">
              <a:avLst/>
            </a:prstGeom>
            <a:noFill/>
          </p:spPr>
        </p:pic>
      </p:grpSp>
      <p:pic>
        <p:nvPicPr>
          <p:cNvPr id="4" name="Picture 3"/>
          <p:cNvPicPr>
            <a:picLocks noChangeAspect="1"/>
          </p:cNvPicPr>
          <p:nvPr/>
        </p:nvPicPr>
        <p:blipFill>
          <a:blip r:embed="rId13"/>
          <a:stretch>
            <a:fillRect/>
          </a:stretch>
        </p:blipFill>
        <p:spPr>
          <a:xfrm>
            <a:off x="2726533" y="3371322"/>
            <a:ext cx="3195965" cy="1884712"/>
          </a:xfrm>
          <a:prstGeom prst="rect">
            <a:avLst/>
          </a:prstGeom>
        </p:spPr>
      </p:pic>
      <p:pic>
        <p:nvPicPr>
          <p:cNvPr id="6" name="Picture 5"/>
          <p:cNvPicPr>
            <a:picLocks noChangeAspect="1"/>
          </p:cNvPicPr>
          <p:nvPr/>
        </p:nvPicPr>
        <p:blipFill>
          <a:blip r:embed="rId14"/>
          <a:stretch>
            <a:fillRect/>
          </a:stretch>
        </p:blipFill>
        <p:spPr>
          <a:xfrm>
            <a:off x="3496247" y="804153"/>
            <a:ext cx="2268395" cy="2118989"/>
          </a:xfrm>
          <a:prstGeom prst="rect">
            <a:avLst/>
          </a:prstGeom>
        </p:spPr>
      </p:pic>
      <p:pic>
        <p:nvPicPr>
          <p:cNvPr id="7" name="Picture 6"/>
          <p:cNvPicPr>
            <a:picLocks noChangeAspect="1"/>
          </p:cNvPicPr>
          <p:nvPr/>
        </p:nvPicPr>
        <p:blipFill>
          <a:blip r:embed="rId15"/>
          <a:stretch>
            <a:fillRect/>
          </a:stretch>
        </p:blipFill>
        <p:spPr>
          <a:xfrm>
            <a:off x="5578898" y="1701664"/>
            <a:ext cx="2334452" cy="2562326"/>
          </a:xfrm>
          <a:prstGeom prst="rect">
            <a:avLst/>
          </a:prstGeom>
        </p:spPr>
      </p:pic>
    </p:spTree>
    <p:extLst>
      <p:ext uri="{BB962C8B-B14F-4D97-AF65-F5344CB8AC3E}">
        <p14:creationId xmlns:p14="http://schemas.microsoft.com/office/powerpoint/2010/main" val="150141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1640" y="1347614"/>
            <a:ext cx="6066650" cy="3881040"/>
          </a:xfrm>
          <a:prstGeom prst="rect">
            <a:avLst/>
          </a:prstGeom>
        </p:spPr>
      </p:pic>
      <p:sp>
        <p:nvSpPr>
          <p:cNvPr id="3" name="Title 2"/>
          <p:cNvSpPr>
            <a:spLocks noGrp="1"/>
          </p:cNvSpPr>
          <p:nvPr>
            <p:ph type="title"/>
          </p:nvPr>
        </p:nvSpPr>
        <p:spPr/>
        <p:txBody>
          <a:bodyPr/>
          <a:lstStyle/>
          <a:p>
            <a:r>
              <a:rPr lang="en-US" dirty="0" smtClean="0"/>
              <a:t>Canonical Problem</a:t>
            </a:r>
            <a:endParaRPr lang="en-US" dirty="0"/>
          </a:p>
        </p:txBody>
      </p:sp>
    </p:spTree>
    <p:extLst>
      <p:ext uri="{BB962C8B-B14F-4D97-AF65-F5344CB8AC3E}">
        <p14:creationId xmlns:p14="http://schemas.microsoft.com/office/powerpoint/2010/main" val="2658821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Rectangle 2"/>
          <p:cNvSpPr/>
          <p:nvPr/>
        </p:nvSpPr>
        <p:spPr>
          <a:xfrm>
            <a:off x="354360" y="4515966"/>
            <a:ext cx="8435280" cy="369332"/>
          </a:xfrm>
          <a:prstGeom prst="rect">
            <a:avLst/>
          </a:prstGeom>
        </p:spPr>
        <p:txBody>
          <a:bodyPr wrap="square">
            <a:spAutoFit/>
          </a:bodyPr>
          <a:lstStyle/>
          <a:p>
            <a:r>
              <a:rPr lang="en-US" dirty="0">
                <a:hlinkClick r:id="rId2"/>
              </a:rPr>
              <a:t>http://funginstitute.berkeley.edu/wp-content/uploads/2014/05/Research-Policy.pdf</a:t>
            </a:r>
            <a:endParaRPr lang="en-US" dirty="0"/>
          </a:p>
        </p:txBody>
      </p:sp>
      <p:pic>
        <p:nvPicPr>
          <p:cNvPr id="4" name="Picture 3"/>
          <p:cNvPicPr>
            <a:picLocks noChangeAspect="1"/>
          </p:cNvPicPr>
          <p:nvPr/>
        </p:nvPicPr>
        <p:blipFill>
          <a:blip r:embed="rId3"/>
          <a:stretch>
            <a:fillRect/>
          </a:stretch>
        </p:blipFill>
        <p:spPr>
          <a:xfrm>
            <a:off x="2221292" y="1238597"/>
            <a:ext cx="4701415" cy="3277369"/>
          </a:xfrm>
          <a:prstGeom prst="rect">
            <a:avLst/>
          </a:prstGeom>
        </p:spPr>
      </p:pic>
      <p:pic>
        <p:nvPicPr>
          <p:cNvPr id="5" name="Picture 4"/>
          <p:cNvPicPr>
            <a:picLocks noChangeAspect="1"/>
          </p:cNvPicPr>
          <p:nvPr/>
        </p:nvPicPr>
        <p:blipFill>
          <a:blip r:embed="rId4"/>
          <a:stretch>
            <a:fillRect/>
          </a:stretch>
        </p:blipFill>
        <p:spPr>
          <a:xfrm>
            <a:off x="755251" y="1995686"/>
            <a:ext cx="8352928" cy="112529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354360" y="983806"/>
            <a:ext cx="8535783" cy="3043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137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Context</a:t>
            </a:r>
          </a:p>
          <a:p>
            <a:r>
              <a:rPr lang="en-US" dirty="0" smtClean="0">
                <a:solidFill>
                  <a:srgbClr val="FF0000"/>
                </a:solidFill>
              </a:rPr>
              <a:t>Basics of Processing</a:t>
            </a:r>
          </a:p>
          <a:p>
            <a:r>
              <a:rPr lang="en-US" dirty="0" smtClean="0"/>
              <a:t>Blocking</a:t>
            </a:r>
          </a:p>
          <a:p>
            <a:r>
              <a:rPr lang="en-US" dirty="0" smtClean="0"/>
              <a:t>Linkage Approaches</a:t>
            </a:r>
          </a:p>
          <a:p>
            <a:r>
              <a:rPr lang="en-US" dirty="0" smtClean="0"/>
              <a:t>Evaluation</a:t>
            </a:r>
            <a:endParaRPr lang="en-US" dirty="0"/>
          </a:p>
        </p:txBody>
      </p:sp>
    </p:spTree>
    <p:extLst>
      <p:ext uri="{BB962C8B-B14F-4D97-AF65-F5344CB8AC3E}">
        <p14:creationId xmlns:p14="http://schemas.microsoft.com/office/powerpoint/2010/main" val="845984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4000" dirty="0"/>
              <a:t>The basic record linkage process </a:t>
            </a:r>
            <a:r>
              <a:rPr lang="en-US" sz="2000" dirty="0"/>
              <a:t>(Bender et al. 2015)</a:t>
            </a:r>
            <a:endParaRPr lang="en-US" sz="4000"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131590"/>
            <a:ext cx="3248597" cy="3781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955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4000" dirty="0"/>
              <a:t>There is no perfect world</a:t>
            </a:r>
          </a:p>
        </p:txBody>
      </p:sp>
      <p:graphicFrame>
        <p:nvGraphicFramePr>
          <p:cNvPr id="3" name="Tabelle 2"/>
          <p:cNvGraphicFramePr>
            <a:graphicFrameLocks noGrp="1"/>
          </p:cNvGraphicFramePr>
          <p:nvPr>
            <p:extLst/>
          </p:nvPr>
        </p:nvGraphicFramePr>
        <p:xfrm>
          <a:off x="1691680" y="4011910"/>
          <a:ext cx="5328592" cy="792088"/>
        </p:xfrm>
        <a:graphic>
          <a:graphicData uri="http://schemas.openxmlformats.org/drawingml/2006/table">
            <a:tbl>
              <a:tblPr firstRow="1" bandRow="1">
                <a:tableStyleId>{5C22544A-7EE6-4342-B048-85BDC9FD1C3A}</a:tableStyleId>
              </a:tblPr>
              <a:tblGrid>
                <a:gridCol w="2266409">
                  <a:extLst>
                    <a:ext uri="{9D8B030D-6E8A-4147-A177-3AD203B41FA5}">
                      <a16:colId xmlns:a16="http://schemas.microsoft.com/office/drawing/2014/main" val="20000"/>
                    </a:ext>
                  </a:extLst>
                </a:gridCol>
                <a:gridCol w="3062183">
                  <a:extLst>
                    <a:ext uri="{9D8B030D-6E8A-4147-A177-3AD203B41FA5}">
                      <a16:colId xmlns:a16="http://schemas.microsoft.com/office/drawing/2014/main" val="20001"/>
                    </a:ext>
                  </a:extLst>
                </a:gridCol>
              </a:tblGrid>
              <a:tr h="396044">
                <a:tc>
                  <a:txBody>
                    <a:bodyPr/>
                    <a:lstStyle/>
                    <a:p>
                      <a:r>
                        <a:rPr lang="de-DE" dirty="0">
                          <a:solidFill>
                            <a:schemeClr val="tx1"/>
                          </a:solidFill>
                        </a:rPr>
                        <a:t>True</a:t>
                      </a:r>
                      <a:r>
                        <a:rPr lang="de-DE" baseline="0" dirty="0">
                          <a:solidFill>
                            <a:schemeClr val="tx1"/>
                          </a:solidFill>
                        </a:rPr>
                        <a:t> Positive (TP)</a:t>
                      </a:r>
                      <a:endParaRPr lang="de-DE" dirty="0">
                        <a:solidFill>
                          <a:schemeClr val="tx1"/>
                        </a:solidFill>
                      </a:endParaRPr>
                    </a:p>
                  </a:txBody>
                  <a:tcPr/>
                </a:tc>
                <a:tc>
                  <a:txBody>
                    <a:bodyPr/>
                    <a:lstStyle/>
                    <a:p>
                      <a:r>
                        <a:rPr lang="de-DE" dirty="0" err="1">
                          <a:solidFill>
                            <a:srgbClr val="FF0000"/>
                          </a:solidFill>
                        </a:rPr>
                        <a:t>False</a:t>
                      </a:r>
                      <a:r>
                        <a:rPr lang="de-DE" dirty="0">
                          <a:solidFill>
                            <a:srgbClr val="FF0000"/>
                          </a:solidFill>
                        </a:rPr>
                        <a:t> Negative (FN)</a:t>
                      </a:r>
                    </a:p>
                  </a:txBody>
                  <a:tcPr/>
                </a:tc>
                <a:extLst>
                  <a:ext uri="{0D108BD9-81ED-4DB2-BD59-A6C34878D82A}">
                    <a16:rowId xmlns:a16="http://schemas.microsoft.com/office/drawing/2014/main" val="10000"/>
                  </a:ext>
                </a:extLst>
              </a:tr>
              <a:tr h="396044">
                <a:tc>
                  <a:txBody>
                    <a:bodyPr/>
                    <a:lstStyle/>
                    <a:p>
                      <a:r>
                        <a:rPr lang="de-DE" b="1" dirty="0" err="1">
                          <a:solidFill>
                            <a:srgbClr val="FF0000"/>
                          </a:solidFill>
                        </a:rPr>
                        <a:t>False</a:t>
                      </a:r>
                      <a:r>
                        <a:rPr lang="de-DE" b="1" dirty="0">
                          <a:solidFill>
                            <a:srgbClr val="FF0000"/>
                          </a:solidFill>
                        </a:rPr>
                        <a:t> Positive (FP)</a:t>
                      </a:r>
                    </a:p>
                  </a:txBody>
                  <a:tcPr/>
                </a:tc>
                <a:tc>
                  <a:txBody>
                    <a:bodyPr/>
                    <a:lstStyle/>
                    <a:p>
                      <a:r>
                        <a:rPr lang="de-DE" b="1" dirty="0">
                          <a:solidFill>
                            <a:schemeClr val="tx1"/>
                          </a:solidFill>
                        </a:rPr>
                        <a:t>True</a:t>
                      </a:r>
                      <a:r>
                        <a:rPr lang="de-DE" b="1" baseline="0" dirty="0">
                          <a:solidFill>
                            <a:schemeClr val="tx1"/>
                          </a:solidFill>
                        </a:rPr>
                        <a:t> Negative (TN)</a:t>
                      </a:r>
                      <a:endParaRPr lang="de-DE" b="1" dirty="0">
                        <a:solidFill>
                          <a:schemeClr val="tx1"/>
                        </a:solidFill>
                      </a:endParaRPr>
                    </a:p>
                  </a:txBody>
                  <a:tcPr/>
                </a:tc>
                <a:extLst>
                  <a:ext uri="{0D108BD9-81ED-4DB2-BD59-A6C34878D82A}">
                    <a16:rowId xmlns:a16="http://schemas.microsoft.com/office/drawing/2014/main" val="10001"/>
                  </a:ext>
                </a:extLst>
              </a:tr>
            </a:tbl>
          </a:graphicData>
        </a:graphic>
      </p:graphicFrame>
      <p:sp>
        <p:nvSpPr>
          <p:cNvPr id="4" name="Content Placeholder 4"/>
          <p:cNvSpPr txBox="1">
            <a:spLocks/>
          </p:cNvSpPr>
          <p:nvPr/>
        </p:nvSpPr>
        <p:spPr>
          <a:xfrm>
            <a:off x="546626" y="1347614"/>
            <a:ext cx="7515225" cy="33107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In a perfect world</a:t>
            </a:r>
          </a:p>
          <a:p>
            <a:endParaRPr lang="en-US" sz="2400" dirty="0"/>
          </a:p>
          <a:p>
            <a:endParaRPr lang="en-US" sz="2400" dirty="0"/>
          </a:p>
          <a:p>
            <a:endParaRPr lang="en-US" sz="2400" dirty="0"/>
          </a:p>
          <a:p>
            <a:r>
              <a:rPr lang="en-US" sz="2400" dirty="0"/>
              <a:t>But we do not live in a perfect world</a:t>
            </a:r>
          </a:p>
          <a:p>
            <a:endParaRPr lang="en-US" sz="2400" dirty="0"/>
          </a:p>
          <a:p>
            <a:endParaRPr lang="en-US" sz="2400" dirty="0"/>
          </a:p>
          <a:p>
            <a:pPr marL="0" indent="0">
              <a:buNone/>
            </a:pPr>
            <a:endParaRPr lang="en-US" sz="2400" dirty="0"/>
          </a:p>
        </p:txBody>
      </p:sp>
      <p:graphicFrame>
        <p:nvGraphicFramePr>
          <p:cNvPr id="5" name="Tabelle 4"/>
          <p:cNvGraphicFramePr>
            <a:graphicFrameLocks noGrp="1"/>
          </p:cNvGraphicFramePr>
          <p:nvPr>
            <p:extLst/>
          </p:nvPr>
        </p:nvGraphicFramePr>
        <p:xfrm>
          <a:off x="1763688" y="2067694"/>
          <a:ext cx="5256584" cy="741680"/>
        </p:xfrm>
        <a:graphic>
          <a:graphicData uri="http://schemas.openxmlformats.org/drawingml/2006/table">
            <a:tbl>
              <a:tblPr firstRow="1" bandRow="1">
                <a:tableStyleId>{5C22544A-7EE6-4342-B048-85BDC9FD1C3A}</a:tableStyleId>
              </a:tblPr>
              <a:tblGrid>
                <a:gridCol w="2628292">
                  <a:extLst>
                    <a:ext uri="{9D8B030D-6E8A-4147-A177-3AD203B41FA5}">
                      <a16:colId xmlns:a16="http://schemas.microsoft.com/office/drawing/2014/main" val="20000"/>
                    </a:ext>
                  </a:extLst>
                </a:gridCol>
                <a:gridCol w="2628292">
                  <a:extLst>
                    <a:ext uri="{9D8B030D-6E8A-4147-A177-3AD203B41FA5}">
                      <a16:colId xmlns:a16="http://schemas.microsoft.com/office/drawing/2014/main" val="20001"/>
                    </a:ext>
                  </a:extLst>
                </a:gridCol>
              </a:tblGrid>
              <a:tr h="370840">
                <a:tc>
                  <a:txBody>
                    <a:bodyPr/>
                    <a:lstStyle/>
                    <a:p>
                      <a:r>
                        <a:rPr lang="de-DE" dirty="0">
                          <a:solidFill>
                            <a:schemeClr val="tx1"/>
                          </a:solidFill>
                        </a:rPr>
                        <a:t>True</a:t>
                      </a:r>
                      <a:r>
                        <a:rPr lang="de-DE" baseline="0" dirty="0">
                          <a:solidFill>
                            <a:schemeClr val="tx1"/>
                          </a:solidFill>
                        </a:rPr>
                        <a:t> Positive (TP)</a:t>
                      </a:r>
                      <a:endParaRPr lang="de-DE" dirty="0">
                        <a:solidFill>
                          <a:schemeClr val="tx1"/>
                        </a:solidFill>
                      </a:endParaRPr>
                    </a:p>
                  </a:txBody>
                  <a:tcPr/>
                </a:tc>
                <a:tc>
                  <a:txBody>
                    <a:bodyPr/>
                    <a:lstStyle/>
                    <a:p>
                      <a:endParaRPr lang="de-DE" dirty="0"/>
                    </a:p>
                  </a:txBody>
                  <a:tcPr/>
                </a:tc>
                <a:extLst>
                  <a:ext uri="{0D108BD9-81ED-4DB2-BD59-A6C34878D82A}">
                    <a16:rowId xmlns:a16="http://schemas.microsoft.com/office/drawing/2014/main" val="10000"/>
                  </a:ext>
                </a:extLst>
              </a:tr>
              <a:tr h="370840">
                <a:tc>
                  <a:txBody>
                    <a:bodyPr/>
                    <a:lstStyle/>
                    <a:p>
                      <a:endParaRPr lang="de-DE" dirty="0"/>
                    </a:p>
                  </a:txBody>
                  <a:tcPr/>
                </a:tc>
                <a:tc>
                  <a:txBody>
                    <a:bodyPr/>
                    <a:lstStyle/>
                    <a:p>
                      <a:r>
                        <a:rPr lang="de-DE" b="1" dirty="0">
                          <a:solidFill>
                            <a:schemeClr val="tx1"/>
                          </a:solidFill>
                        </a:rPr>
                        <a:t>True</a:t>
                      </a:r>
                      <a:r>
                        <a:rPr lang="de-DE" b="1" baseline="0" dirty="0">
                          <a:solidFill>
                            <a:schemeClr val="tx1"/>
                          </a:solidFill>
                        </a:rPr>
                        <a:t> Negative (TN)</a:t>
                      </a:r>
                      <a:endParaRPr lang="de-DE" b="1" dirty="0">
                        <a:solidFill>
                          <a:schemeClr val="tx1"/>
                        </a:solidFill>
                      </a:endParaRPr>
                    </a:p>
                  </a:txBody>
                  <a:tcPr/>
                </a:tc>
                <a:extLst>
                  <a:ext uri="{0D108BD9-81ED-4DB2-BD59-A6C34878D82A}">
                    <a16:rowId xmlns:a16="http://schemas.microsoft.com/office/drawing/2014/main" val="10001"/>
                  </a:ext>
                </a:extLst>
              </a:tr>
            </a:tbl>
          </a:graphicData>
        </a:graphic>
      </p:graphicFrame>
      <p:sp>
        <p:nvSpPr>
          <p:cNvPr id="6" name="Textfeld 5"/>
          <p:cNvSpPr txBox="1"/>
          <p:nvPr/>
        </p:nvSpPr>
        <p:spPr>
          <a:xfrm>
            <a:off x="3923928" y="1563638"/>
            <a:ext cx="1084552" cy="369332"/>
          </a:xfrm>
          <a:prstGeom prst="rect">
            <a:avLst/>
          </a:prstGeom>
          <a:noFill/>
        </p:spPr>
        <p:txBody>
          <a:bodyPr wrap="none" rtlCol="0">
            <a:spAutoFit/>
          </a:bodyPr>
          <a:lstStyle/>
          <a:p>
            <a:r>
              <a:rPr lang="de-DE" dirty="0" err="1"/>
              <a:t>Predicted</a:t>
            </a:r>
            <a:endParaRPr lang="de-DE" dirty="0"/>
          </a:p>
        </p:txBody>
      </p:sp>
      <p:sp>
        <p:nvSpPr>
          <p:cNvPr id="7" name="Textfeld 6"/>
          <p:cNvSpPr txBox="1"/>
          <p:nvPr/>
        </p:nvSpPr>
        <p:spPr>
          <a:xfrm>
            <a:off x="827584" y="2211710"/>
            <a:ext cx="613757" cy="369332"/>
          </a:xfrm>
          <a:prstGeom prst="rect">
            <a:avLst/>
          </a:prstGeom>
          <a:noFill/>
        </p:spPr>
        <p:txBody>
          <a:bodyPr wrap="none" rtlCol="0">
            <a:spAutoFit/>
          </a:bodyPr>
          <a:lstStyle/>
          <a:p>
            <a:r>
              <a:rPr lang="de-DE" dirty="0"/>
              <a:t>True</a:t>
            </a:r>
          </a:p>
        </p:txBody>
      </p:sp>
      <p:sp>
        <p:nvSpPr>
          <p:cNvPr id="8" name="Textfeld 7"/>
          <p:cNvSpPr txBox="1"/>
          <p:nvPr/>
        </p:nvSpPr>
        <p:spPr>
          <a:xfrm>
            <a:off x="899592" y="4227934"/>
            <a:ext cx="613757" cy="369332"/>
          </a:xfrm>
          <a:prstGeom prst="rect">
            <a:avLst/>
          </a:prstGeom>
          <a:noFill/>
        </p:spPr>
        <p:txBody>
          <a:bodyPr wrap="none" rtlCol="0">
            <a:spAutoFit/>
          </a:bodyPr>
          <a:lstStyle/>
          <a:p>
            <a:r>
              <a:rPr lang="de-DE" dirty="0"/>
              <a:t>True</a:t>
            </a:r>
          </a:p>
        </p:txBody>
      </p:sp>
      <p:sp>
        <p:nvSpPr>
          <p:cNvPr id="9" name="Textfeld 8"/>
          <p:cNvSpPr txBox="1"/>
          <p:nvPr/>
        </p:nvSpPr>
        <p:spPr>
          <a:xfrm>
            <a:off x="3635896" y="3579862"/>
            <a:ext cx="1084552" cy="369332"/>
          </a:xfrm>
          <a:prstGeom prst="rect">
            <a:avLst/>
          </a:prstGeom>
          <a:noFill/>
        </p:spPr>
        <p:txBody>
          <a:bodyPr wrap="none" rtlCol="0">
            <a:spAutoFit/>
          </a:bodyPr>
          <a:lstStyle/>
          <a:p>
            <a:r>
              <a:rPr lang="de-DE" dirty="0" err="1"/>
              <a:t>Predicted</a:t>
            </a:r>
            <a:endParaRPr lang="de-DE" dirty="0"/>
          </a:p>
        </p:txBody>
      </p:sp>
    </p:spTree>
    <p:extLst>
      <p:ext uri="{BB962C8B-B14F-4D97-AF65-F5344CB8AC3E}">
        <p14:creationId xmlns:p14="http://schemas.microsoft.com/office/powerpoint/2010/main" val="485439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The extended RL process </a:t>
            </a:r>
            <a:r>
              <a:rPr lang="en-US" sz="2200" dirty="0"/>
              <a:t>(Bender et al. 2015)</a:t>
            </a:r>
            <a:endParaRPr lang="en-US" dirty="0"/>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059582"/>
            <a:ext cx="2249210" cy="3824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498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Shares of effort within linkage process</a:t>
            </a:r>
          </a:p>
        </p:txBody>
      </p:sp>
      <p:sp>
        <p:nvSpPr>
          <p:cNvPr id="4" name="Content Placeholder 2">
            <a:extLst>
              <a:ext uri="{FF2B5EF4-FFF2-40B4-BE49-F238E27FC236}">
                <a16:creationId xmlns:a16="http://schemas.microsoft.com/office/drawing/2014/main" id="{84F4E233-8060-CD4D-A44C-18D05E717A52}"/>
              </a:ext>
            </a:extLst>
          </p:cNvPr>
          <p:cNvSpPr txBox="1">
            <a:spLocks/>
          </p:cNvSpPr>
          <p:nvPr/>
        </p:nvSpPr>
        <p:spPr>
          <a:xfrm>
            <a:off x="457200" y="1200151"/>
            <a:ext cx="8229600" cy="3394472"/>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5% matching and linking efforts</a:t>
            </a:r>
          </a:p>
          <a:p>
            <a:endParaRPr lang="en-US" sz="800" dirty="0"/>
          </a:p>
          <a:p>
            <a:r>
              <a:rPr lang="en-US" dirty="0"/>
              <a:t>20% checking that the computer matching is correct</a:t>
            </a:r>
          </a:p>
          <a:p>
            <a:endParaRPr lang="en-US" sz="800" dirty="0"/>
          </a:p>
          <a:p>
            <a:r>
              <a:rPr lang="en-US" dirty="0"/>
              <a:t>75% cleaning and parsing the two input files</a:t>
            </a:r>
          </a:p>
          <a:p>
            <a:endParaRPr lang="en-US" sz="800" dirty="0"/>
          </a:p>
          <a:p>
            <a:pPr marL="0" indent="0">
              <a:buNone/>
            </a:pPr>
            <a:endParaRPr lang="de-DE" dirty="0"/>
          </a:p>
          <a:p>
            <a:pPr marL="0" indent="0">
              <a:buNone/>
            </a:pPr>
            <a:r>
              <a:rPr lang="de-DE" dirty="0"/>
              <a:t>(Gill 2001, p. 31)</a:t>
            </a:r>
          </a:p>
        </p:txBody>
      </p:sp>
    </p:spTree>
    <p:extLst>
      <p:ext uri="{BB962C8B-B14F-4D97-AF65-F5344CB8AC3E}">
        <p14:creationId xmlns:p14="http://schemas.microsoft.com/office/powerpoint/2010/main" val="3964837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t>Preprocessing Basics</a:t>
            </a:r>
            <a:endParaRPr lang="en-US" sz="4000" dirty="0"/>
          </a:p>
        </p:txBody>
      </p:sp>
      <p:sp>
        <p:nvSpPr>
          <p:cNvPr id="5" name="Content Placeholder 2">
            <a:extLst>
              <a:ext uri="{FF2B5EF4-FFF2-40B4-BE49-F238E27FC236}">
                <a16:creationId xmlns:a16="http://schemas.microsoft.com/office/drawing/2014/main" id="{D02B69BB-7B65-884A-8505-C35BD316891C}"/>
              </a:ext>
            </a:extLst>
          </p:cNvPr>
          <p:cNvSpPr txBox="1">
            <a:spLocks/>
          </p:cNvSpPr>
          <p:nvPr/>
        </p:nvSpPr>
        <p:spPr>
          <a:xfrm>
            <a:off x="457200" y="1200151"/>
            <a:ext cx="8229600" cy="3394472"/>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Typical identifiers:</a:t>
            </a:r>
          </a:p>
          <a:p>
            <a:pPr lvl="1"/>
            <a:r>
              <a:rPr lang="en-US" sz="2400" dirty="0"/>
              <a:t>People: first and last name, address, birth date, sex</a:t>
            </a:r>
          </a:p>
          <a:p>
            <a:pPr lvl="1"/>
            <a:r>
              <a:rPr lang="de-DE" sz="2400" dirty="0"/>
              <a:t>Establishments / </a:t>
            </a:r>
            <a:r>
              <a:rPr lang="de-DE" sz="2400" dirty="0" err="1"/>
              <a:t>firms</a:t>
            </a:r>
            <a:r>
              <a:rPr lang="de-DE" sz="2400" dirty="0"/>
              <a:t>: </a:t>
            </a:r>
            <a:r>
              <a:rPr lang="de-DE" sz="2400" dirty="0" err="1"/>
              <a:t>name</a:t>
            </a:r>
            <a:r>
              <a:rPr lang="de-DE" sz="2400" dirty="0"/>
              <a:t>, legal form, </a:t>
            </a:r>
            <a:r>
              <a:rPr lang="de-DE" sz="2400" dirty="0" err="1"/>
              <a:t>address</a:t>
            </a:r>
            <a:endParaRPr lang="de-DE" sz="2400" dirty="0"/>
          </a:p>
          <a:p>
            <a:r>
              <a:rPr lang="de-DE" sz="2400" dirty="0"/>
              <a:t>The </a:t>
            </a:r>
            <a:r>
              <a:rPr lang="de-DE" sz="2400" dirty="0" err="1"/>
              <a:t>higher</a:t>
            </a:r>
            <a:r>
              <a:rPr lang="de-DE" sz="2400" dirty="0"/>
              <a:t> </a:t>
            </a:r>
            <a:r>
              <a:rPr lang="de-DE" sz="2400" dirty="0" err="1"/>
              <a:t>the</a:t>
            </a:r>
            <a:r>
              <a:rPr lang="de-DE" sz="2400" dirty="0"/>
              <a:t> </a:t>
            </a:r>
            <a:r>
              <a:rPr lang="de-DE" sz="2400" dirty="0" err="1"/>
              <a:t>number</a:t>
            </a:r>
            <a:r>
              <a:rPr lang="de-DE" sz="2400" dirty="0"/>
              <a:t> </a:t>
            </a:r>
            <a:r>
              <a:rPr lang="de-DE" sz="2400" dirty="0" err="1"/>
              <a:t>of</a:t>
            </a:r>
            <a:r>
              <a:rPr lang="de-DE" sz="2400" dirty="0"/>
              <a:t> different </a:t>
            </a:r>
            <a:r>
              <a:rPr lang="de-DE" sz="2400" dirty="0" err="1"/>
              <a:t>manifestations</a:t>
            </a:r>
            <a:r>
              <a:rPr lang="de-DE" sz="2400" dirty="0"/>
              <a:t> </a:t>
            </a:r>
            <a:r>
              <a:rPr lang="de-DE" sz="2400" dirty="0" err="1"/>
              <a:t>of</a:t>
            </a:r>
            <a:r>
              <a:rPr lang="de-DE" sz="2400" dirty="0"/>
              <a:t> an </a:t>
            </a:r>
            <a:r>
              <a:rPr lang="de-DE" sz="2400" dirty="0" err="1"/>
              <a:t>identifier</a:t>
            </a:r>
            <a:r>
              <a:rPr lang="de-DE" sz="2400" dirty="0"/>
              <a:t>, </a:t>
            </a:r>
            <a:r>
              <a:rPr lang="de-DE" sz="2400" dirty="0" err="1"/>
              <a:t>the</a:t>
            </a:r>
            <a:r>
              <a:rPr lang="de-DE" sz="2400" dirty="0"/>
              <a:t> </a:t>
            </a:r>
            <a:r>
              <a:rPr lang="de-DE" sz="2400" dirty="0" err="1"/>
              <a:t>better</a:t>
            </a:r>
            <a:r>
              <a:rPr lang="de-DE" sz="2400" dirty="0"/>
              <a:t> </a:t>
            </a:r>
            <a:r>
              <a:rPr lang="de-DE" sz="2400" dirty="0" err="1"/>
              <a:t>its</a:t>
            </a:r>
            <a:r>
              <a:rPr lang="de-DE" sz="2400" dirty="0"/>
              <a:t> </a:t>
            </a:r>
            <a:r>
              <a:rPr lang="de-DE" sz="2400" dirty="0" err="1"/>
              <a:t>suitability</a:t>
            </a:r>
            <a:r>
              <a:rPr lang="de-DE" sz="2400" dirty="0"/>
              <a:t> </a:t>
            </a:r>
            <a:r>
              <a:rPr lang="de-DE" sz="2400" dirty="0" err="1"/>
              <a:t>for</a:t>
            </a:r>
            <a:r>
              <a:rPr lang="de-DE" sz="2400" dirty="0"/>
              <a:t> a </a:t>
            </a:r>
            <a:r>
              <a:rPr lang="de-DE" sz="2400" dirty="0" err="1"/>
              <a:t>comparison</a:t>
            </a:r>
            <a:r>
              <a:rPr lang="de-DE" sz="2400" dirty="0"/>
              <a:t>.</a:t>
            </a:r>
          </a:p>
          <a:p>
            <a:r>
              <a:rPr lang="de-DE" sz="2400" dirty="0" err="1"/>
              <a:t>Complex</a:t>
            </a:r>
            <a:r>
              <a:rPr lang="de-DE" sz="2400" dirty="0"/>
              <a:t> </a:t>
            </a:r>
            <a:r>
              <a:rPr lang="de-DE" sz="2400" dirty="0" err="1"/>
              <a:t>identifiers</a:t>
            </a:r>
            <a:r>
              <a:rPr lang="de-DE" sz="2400" dirty="0"/>
              <a:t> </a:t>
            </a:r>
            <a:r>
              <a:rPr lang="de-DE" sz="2400" dirty="0" err="1"/>
              <a:t>should</a:t>
            </a:r>
            <a:r>
              <a:rPr lang="de-DE" sz="2400" dirty="0"/>
              <a:t> </a:t>
            </a:r>
            <a:r>
              <a:rPr lang="de-DE" sz="2400" dirty="0" err="1"/>
              <a:t>be</a:t>
            </a:r>
            <a:r>
              <a:rPr lang="de-DE" sz="2400" dirty="0"/>
              <a:t> </a:t>
            </a:r>
            <a:r>
              <a:rPr lang="de-DE" sz="2400" dirty="0" err="1"/>
              <a:t>parsed</a:t>
            </a:r>
            <a:r>
              <a:rPr lang="de-DE" sz="2400" dirty="0"/>
              <a:t> </a:t>
            </a:r>
            <a:r>
              <a:rPr lang="de-DE" sz="2400" dirty="0" err="1"/>
              <a:t>into</a:t>
            </a:r>
            <a:r>
              <a:rPr lang="de-DE" sz="2400" dirty="0"/>
              <a:t> </a:t>
            </a:r>
            <a:r>
              <a:rPr lang="de-DE" sz="2400" dirty="0" err="1"/>
              <a:t>its</a:t>
            </a:r>
            <a:r>
              <a:rPr lang="de-DE" sz="2400" dirty="0"/>
              <a:t> separate </a:t>
            </a:r>
            <a:r>
              <a:rPr lang="de-DE" sz="2400" dirty="0" err="1"/>
              <a:t>components</a:t>
            </a:r>
            <a:r>
              <a:rPr lang="de-DE" sz="2400" dirty="0"/>
              <a:t> </a:t>
            </a:r>
          </a:p>
          <a:p>
            <a:r>
              <a:rPr lang="de-DE" sz="2400" dirty="0" err="1"/>
              <a:t>Means</a:t>
            </a:r>
            <a:r>
              <a:rPr lang="de-DE" sz="2400" dirty="0"/>
              <a:t> </a:t>
            </a:r>
            <a:r>
              <a:rPr lang="de-DE" sz="2400" dirty="0" err="1"/>
              <a:t>of</a:t>
            </a:r>
            <a:r>
              <a:rPr lang="de-DE" sz="2400" dirty="0"/>
              <a:t> </a:t>
            </a:r>
            <a:r>
              <a:rPr lang="de-DE" sz="2400" dirty="0" err="1"/>
              <a:t>getting</a:t>
            </a:r>
            <a:r>
              <a:rPr lang="de-DE" sz="2400" dirty="0"/>
              <a:t> clean </a:t>
            </a:r>
            <a:r>
              <a:rPr lang="de-DE" sz="2400" dirty="0" err="1"/>
              <a:t>identifiers</a:t>
            </a:r>
            <a:r>
              <a:rPr lang="de-DE" sz="2400" dirty="0"/>
              <a:t> in </a:t>
            </a:r>
            <a:r>
              <a:rPr lang="de-DE" sz="2400" dirty="0" err="1"/>
              <a:t>the</a:t>
            </a:r>
            <a:r>
              <a:rPr lang="de-DE" sz="2400" dirty="0"/>
              <a:t> </a:t>
            </a:r>
            <a:r>
              <a:rPr lang="de-DE" sz="2400" dirty="0" err="1"/>
              <a:t>first</a:t>
            </a:r>
            <a:r>
              <a:rPr lang="de-DE" sz="2400" dirty="0"/>
              <a:t> </a:t>
            </a:r>
            <a:r>
              <a:rPr lang="de-DE" sz="2400" dirty="0" err="1"/>
              <a:t>place</a:t>
            </a:r>
            <a:endParaRPr lang="de-DE" sz="2400" dirty="0"/>
          </a:p>
        </p:txBody>
      </p:sp>
    </p:spTree>
    <p:extLst>
      <p:ext uri="{BB962C8B-B14F-4D97-AF65-F5344CB8AC3E}">
        <p14:creationId xmlns:p14="http://schemas.microsoft.com/office/powerpoint/2010/main" val="6201375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2</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 </a:t>
            </a:r>
          </a:p>
          <a:p>
            <a:pPr marL="0" lvl="0" indent="0">
              <a:buNone/>
            </a:pPr>
            <a:r>
              <a:rPr lang="en-US" dirty="0"/>
              <a:t>Which class dataset are you planning to use for your project? Please read in this dataset into Python and provide evidence of how big your population is. For example, if you are looking at abstracts in a specific year your population is the number of abstracts in that year. </a:t>
            </a:r>
          </a:p>
          <a:p>
            <a:pPr marL="0" lvl="0" indent="0">
              <a:buNone/>
            </a:pPr>
            <a:r>
              <a:rPr lang="en-US" dirty="0"/>
              <a:t>What variables in the dataset are you planning to use? For each variable please provide descriptive statistics, such as the count of non-missing values and the mean/mean</a:t>
            </a:r>
          </a:p>
          <a:p>
            <a:pPr marL="0" lvl="0" indent="0">
              <a:buNone/>
            </a:pPr>
            <a:r>
              <a:rPr lang="en-US" dirty="0"/>
              <a:t>Are there any outliers in the selection of the data for your analyses? </a:t>
            </a:r>
          </a:p>
          <a:p>
            <a:pPr marL="0" lvl="0" indent="0">
              <a:buNone/>
            </a:pPr>
            <a:r>
              <a:rPr lang="en-US" dirty="0"/>
              <a:t>Do you have concerns about the quality of the data? Any issues you noticed? </a:t>
            </a:r>
          </a:p>
          <a:p>
            <a:pPr marL="0" indent="0">
              <a:buNone/>
            </a:pPr>
            <a:r>
              <a:rPr lang="en-US" dirty="0"/>
              <a:t>Are you planning to merge additional data? What kind of data? How are you planning to merge the additional </a:t>
            </a:r>
            <a:r>
              <a:rPr lang="en-US" dirty="0" smtClean="0"/>
              <a:t>data</a:t>
            </a:r>
          </a:p>
          <a:p>
            <a:pPr marL="0" indent="0">
              <a:buNone/>
            </a:pPr>
            <a:r>
              <a:rPr lang="en-US" dirty="0" smtClean="0"/>
              <a:t>Note – use basic pandas operations</a:t>
            </a:r>
            <a:endParaRPr lang="en-US" dirty="0"/>
          </a:p>
        </p:txBody>
      </p:sp>
    </p:spTree>
    <p:extLst>
      <p:ext uri="{BB962C8B-B14F-4D97-AF65-F5344CB8AC3E}">
        <p14:creationId xmlns:p14="http://schemas.microsoft.com/office/powerpoint/2010/main" val="3519080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object 8"/>
          <p:cNvSpPr/>
          <p:nvPr/>
        </p:nvSpPr>
        <p:spPr>
          <a:xfrm>
            <a:off x="1004799" y="1268016"/>
            <a:ext cx="6417088" cy="31765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76453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Definition</a:t>
            </a:r>
          </a:p>
        </p:txBody>
      </p:sp>
      <p:sp>
        <p:nvSpPr>
          <p:cNvPr id="3" name="Rectangle 2"/>
          <p:cNvSpPr/>
          <p:nvPr/>
        </p:nvSpPr>
        <p:spPr>
          <a:xfrm>
            <a:off x="628650" y="1243835"/>
            <a:ext cx="7886700" cy="3469668"/>
          </a:xfrm>
          <a:prstGeom prst="rect">
            <a:avLst/>
          </a:prstGeom>
        </p:spPr>
        <p:txBody>
          <a:bodyPr wrap="square" lIns="68580" tIns="34290" rIns="68580" bIns="34290">
            <a:spAutoFit/>
          </a:bodyPr>
          <a:lstStyle/>
          <a:p>
            <a:pPr marL="9525" marR="3810">
              <a:lnSpc>
                <a:spcPct val="110000"/>
              </a:lnSpc>
            </a:pPr>
            <a:r>
              <a:rPr lang="en-US" spc="-11" dirty="0">
                <a:latin typeface="Arial"/>
                <a:cs typeface="Arial"/>
              </a:rPr>
              <a:t>Identify attributes :</a:t>
            </a:r>
          </a:p>
          <a:p>
            <a:pPr marL="9525">
              <a:spcBef>
                <a:spcPts val="1144"/>
              </a:spcBef>
              <a:buClr>
                <a:srgbClr val="003E7C"/>
              </a:buClr>
              <a:tabLst>
                <a:tab pos="210979" algn="l"/>
              </a:tabLst>
            </a:pPr>
            <a:r>
              <a:rPr lang="en-US" spc="-11" dirty="0">
                <a:latin typeface="Arial"/>
                <a:cs typeface="Arial"/>
              </a:rPr>
              <a:t>1. Variable name, variable type, data type, missing code</a:t>
            </a:r>
          </a:p>
          <a:p>
            <a:pPr marL="9525">
              <a:spcBef>
                <a:spcPts val="1144"/>
              </a:spcBef>
              <a:buClr>
                <a:srgbClr val="003E7C"/>
              </a:buClr>
              <a:tabLst>
                <a:tab pos="210503" algn="l"/>
              </a:tabLst>
            </a:pPr>
            <a:r>
              <a:rPr lang="en-US" spc="-11" dirty="0">
                <a:latin typeface="Arial"/>
                <a:cs typeface="Arial"/>
              </a:rPr>
              <a:t>2. For continuous variables: Allowed range</a:t>
            </a:r>
          </a:p>
          <a:p>
            <a:pPr marL="9525">
              <a:spcBef>
                <a:spcPts val="1151"/>
              </a:spcBef>
              <a:buClr>
                <a:srgbClr val="003E7C"/>
              </a:buClr>
              <a:tabLst>
                <a:tab pos="210503" algn="l"/>
              </a:tabLst>
            </a:pPr>
            <a:r>
              <a:rPr lang="en-US" spc="-11" dirty="0">
                <a:latin typeface="Arial"/>
                <a:cs typeface="Arial"/>
              </a:rPr>
              <a:t>3. For coded categorical variables: Code list</a:t>
            </a:r>
          </a:p>
          <a:p>
            <a:pPr marL="9525">
              <a:spcBef>
                <a:spcPts val="1144"/>
              </a:spcBef>
              <a:buClr>
                <a:srgbClr val="003E7C"/>
              </a:buClr>
              <a:tabLst>
                <a:tab pos="210979" algn="l"/>
              </a:tabLst>
            </a:pPr>
            <a:r>
              <a:rPr lang="en-US" spc="-11" dirty="0">
                <a:latin typeface="Arial"/>
                <a:cs typeface="Arial"/>
              </a:rPr>
              <a:t>4. For </a:t>
            </a:r>
            <a:r>
              <a:rPr lang="en-US" spc="-11" dirty="0" err="1">
                <a:latin typeface="Arial"/>
                <a:cs typeface="Arial"/>
              </a:rPr>
              <a:t>uncoded</a:t>
            </a:r>
            <a:r>
              <a:rPr lang="en-US" spc="-11" dirty="0">
                <a:latin typeface="Arial"/>
                <a:cs typeface="Arial"/>
              </a:rPr>
              <a:t> variables (respectively name variables)</a:t>
            </a:r>
          </a:p>
          <a:p>
            <a:pPr marL="441484" lvl="1" indent="-162401">
              <a:spcBef>
                <a:spcPts val="431"/>
              </a:spcBef>
              <a:buClr>
                <a:srgbClr val="003E7C"/>
              </a:buClr>
              <a:buSzPct val="108823"/>
              <a:buFont typeface="American Typewriter"/>
              <a:buChar char="-"/>
              <a:tabLst>
                <a:tab pos="441960" algn="l"/>
              </a:tabLst>
            </a:pPr>
            <a:r>
              <a:rPr lang="en-US" sz="1500" spc="-11" dirty="0">
                <a:latin typeface="Arial"/>
                <a:cs typeface="Arial"/>
              </a:rPr>
              <a:t>regular length</a:t>
            </a:r>
          </a:p>
          <a:p>
            <a:pPr marL="441484" lvl="1" indent="-162401">
              <a:spcBef>
                <a:spcPts val="394"/>
              </a:spcBef>
              <a:buClr>
                <a:srgbClr val="003E7C"/>
              </a:buClr>
              <a:buSzPct val="108823"/>
              <a:buFont typeface="American Typewriter"/>
              <a:buChar char="-"/>
              <a:tabLst>
                <a:tab pos="441960" algn="l"/>
              </a:tabLst>
            </a:pPr>
            <a:r>
              <a:rPr lang="en-US" sz="1500" spc="-11" dirty="0">
                <a:latin typeface="Arial"/>
                <a:cs typeface="Arial"/>
              </a:rPr>
              <a:t>regular pattern</a:t>
            </a:r>
          </a:p>
          <a:p>
            <a:pPr marL="441484" lvl="1" indent="-162401">
              <a:spcBef>
                <a:spcPts val="398"/>
              </a:spcBef>
              <a:buClr>
                <a:srgbClr val="003E7C"/>
              </a:buClr>
              <a:buSzPct val="108823"/>
              <a:buFont typeface="American Typewriter"/>
              <a:buChar char="-"/>
              <a:tabLst>
                <a:tab pos="441960" algn="l"/>
              </a:tabLst>
            </a:pPr>
            <a:r>
              <a:rPr lang="en-US" sz="1500" spc="-11" dirty="0">
                <a:latin typeface="Arial"/>
                <a:cs typeface="Arial"/>
              </a:rPr>
              <a:t>allowed character set</a:t>
            </a:r>
          </a:p>
          <a:p>
            <a:pPr marL="441484" lvl="1" indent="-162401">
              <a:spcBef>
                <a:spcPts val="386"/>
              </a:spcBef>
              <a:buClr>
                <a:srgbClr val="003E7C"/>
              </a:buClr>
              <a:buSzPct val="108823"/>
              <a:buFont typeface="American Typewriter"/>
              <a:buChar char="-"/>
              <a:tabLst>
                <a:tab pos="441960" algn="l"/>
              </a:tabLst>
            </a:pPr>
            <a:r>
              <a:rPr lang="en-US" sz="1500" spc="-11" dirty="0">
                <a:latin typeface="Arial"/>
                <a:cs typeface="Arial"/>
              </a:rPr>
              <a:t>excluded rules</a:t>
            </a:r>
          </a:p>
          <a:p>
            <a:pPr marL="441484" lvl="1" indent="-162401">
              <a:spcBef>
                <a:spcPts val="394"/>
              </a:spcBef>
              <a:buClr>
                <a:srgbClr val="003E7C"/>
              </a:buClr>
              <a:buSzPct val="108823"/>
              <a:buFont typeface="American Typewriter"/>
              <a:buChar char="-"/>
              <a:tabLst>
                <a:tab pos="441960" algn="l"/>
              </a:tabLst>
            </a:pPr>
            <a:r>
              <a:rPr lang="en-US" sz="1500" spc="-11" dirty="0">
                <a:latin typeface="Arial"/>
                <a:cs typeface="Arial"/>
              </a:rPr>
              <a:t>is a list of permissible values available?</a:t>
            </a:r>
          </a:p>
        </p:txBody>
      </p:sp>
      <p:sp>
        <p:nvSpPr>
          <p:cNvPr id="4" name="object 8"/>
          <p:cNvSpPr/>
          <p:nvPr/>
        </p:nvSpPr>
        <p:spPr>
          <a:xfrm>
            <a:off x="6516216" y="3291830"/>
            <a:ext cx="2453270" cy="1636828"/>
          </a:xfrm>
          <a:prstGeom prst="rect">
            <a:avLst/>
          </a:prstGeom>
          <a:blipFill>
            <a:blip r:embed="rId2" cstate="print"/>
            <a:stretch>
              <a:fillRect/>
            </a:stretch>
          </a:blipFill>
        </p:spPr>
        <p:txBody>
          <a:bodyPr wrap="square" lIns="0" tIns="0" rIns="0" bIns="0" rtlCol="0"/>
          <a:lstStyle/>
          <a:p>
            <a:endParaRPr/>
          </a:p>
        </p:txBody>
      </p:sp>
      <p:sp>
        <p:nvSpPr>
          <p:cNvPr id="5" name="Oval 4"/>
          <p:cNvSpPr/>
          <p:nvPr/>
        </p:nvSpPr>
        <p:spPr>
          <a:xfrm>
            <a:off x="7308304" y="3219822"/>
            <a:ext cx="864096"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025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p:cNvSpPr/>
          <p:nvPr/>
        </p:nvSpPr>
        <p:spPr>
          <a:xfrm>
            <a:off x="2035016" y="539353"/>
            <a:ext cx="5073968" cy="40647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14770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 II</a:t>
            </a:r>
          </a:p>
        </p:txBody>
      </p:sp>
      <p:sp>
        <p:nvSpPr>
          <p:cNvPr id="3" name="Rectangle 2"/>
          <p:cNvSpPr/>
          <p:nvPr/>
        </p:nvSpPr>
        <p:spPr>
          <a:xfrm>
            <a:off x="434050" y="1295440"/>
            <a:ext cx="7760825" cy="3192412"/>
          </a:xfrm>
          <a:prstGeom prst="rect">
            <a:avLst/>
          </a:prstGeom>
        </p:spPr>
        <p:txBody>
          <a:bodyPr wrap="square" lIns="68580" tIns="34290" rIns="68580" bIns="34290">
            <a:spAutoFit/>
          </a:bodyPr>
          <a:lstStyle/>
          <a:p>
            <a:pPr marL="197643" marR="3810">
              <a:lnSpc>
                <a:spcPct val="110000"/>
              </a:lnSpc>
              <a:buClr>
                <a:schemeClr val="tx1"/>
              </a:buClr>
              <a:tabLst>
                <a:tab pos="220028" algn="l"/>
              </a:tabLst>
            </a:pPr>
            <a:r>
              <a:rPr lang="en-US" sz="2400" spc="-11" dirty="0">
                <a:latin typeface="Arial"/>
                <a:cs typeface="Arial"/>
              </a:rPr>
              <a:t>Decompose into predefined components using predefined rules</a:t>
            </a:r>
          </a:p>
          <a:p>
            <a:pPr marL="197643">
              <a:spcBef>
                <a:spcPts val="1151"/>
              </a:spcBef>
              <a:buClr>
                <a:schemeClr val="tx1"/>
              </a:buClr>
              <a:tabLst>
                <a:tab pos="220028" algn="l"/>
              </a:tabLst>
            </a:pPr>
            <a:r>
              <a:rPr lang="en-US" sz="2400" spc="-11" dirty="0">
                <a:latin typeface="Arial"/>
                <a:cs typeface="Arial"/>
              </a:rPr>
              <a:t>Typical procedure:</a:t>
            </a:r>
          </a:p>
          <a:p>
            <a:pPr marL="593883" indent="-342900">
              <a:spcBef>
                <a:spcPts val="563"/>
              </a:spcBef>
              <a:buClr>
                <a:schemeClr val="tx1"/>
              </a:buClr>
              <a:buFont typeface="+mj-lt"/>
              <a:buAutoNum type="arabicPeriod"/>
              <a:tabLst>
                <a:tab pos="220028" algn="l"/>
              </a:tabLst>
            </a:pPr>
            <a:r>
              <a:rPr lang="en-US" sz="2400" spc="-11" dirty="0">
                <a:latin typeface="Arial"/>
                <a:cs typeface="Arial"/>
              </a:rPr>
              <a:t>Split fields into tokens (words) on basis of delimiters</a:t>
            </a:r>
          </a:p>
          <a:p>
            <a:pPr marL="593883" marR="45720" indent="-342900">
              <a:lnSpc>
                <a:spcPct val="110000"/>
              </a:lnSpc>
              <a:spcBef>
                <a:spcPts val="368"/>
              </a:spcBef>
              <a:buClr>
                <a:schemeClr val="tx1"/>
              </a:buClr>
              <a:buFont typeface="+mj-lt"/>
              <a:buAutoNum type="arabicPeriod"/>
              <a:tabLst>
                <a:tab pos="220028" algn="l"/>
              </a:tabLst>
            </a:pPr>
            <a:r>
              <a:rPr lang="en-US" sz="2400" spc="-11" dirty="0">
                <a:latin typeface="Arial"/>
                <a:cs typeface="Arial"/>
              </a:rPr>
              <a:t> Standardize tokens by lookup tables</a:t>
            </a:r>
          </a:p>
          <a:p>
            <a:pPr marL="593883" marR="45720" indent="-342900">
              <a:lnSpc>
                <a:spcPct val="110000"/>
              </a:lnSpc>
              <a:spcBef>
                <a:spcPts val="368"/>
              </a:spcBef>
              <a:buClr>
                <a:schemeClr val="tx1"/>
              </a:buClr>
              <a:buFont typeface="+mj-lt"/>
              <a:buAutoNum type="arabicPeriod"/>
              <a:tabLst>
                <a:tab pos="220028" algn="l"/>
              </a:tabLst>
            </a:pPr>
            <a:r>
              <a:rPr lang="en-US" sz="2400" spc="-11" dirty="0">
                <a:latin typeface="Arial"/>
                <a:cs typeface="Arial"/>
              </a:rPr>
              <a:t>Categorize tokens</a:t>
            </a:r>
          </a:p>
          <a:p>
            <a:pPr marL="593883" marR="45720" indent="-342900">
              <a:lnSpc>
                <a:spcPct val="110000"/>
              </a:lnSpc>
              <a:spcBef>
                <a:spcPts val="368"/>
              </a:spcBef>
              <a:buClr>
                <a:schemeClr val="tx1"/>
              </a:buClr>
              <a:buFont typeface="+mj-lt"/>
              <a:buAutoNum type="arabicPeriod"/>
              <a:tabLst>
                <a:tab pos="220028" algn="l"/>
              </a:tabLst>
            </a:pPr>
            <a:r>
              <a:rPr lang="en-US" sz="2400" spc="-11" dirty="0">
                <a:latin typeface="Arial"/>
                <a:cs typeface="Arial"/>
              </a:rPr>
              <a:t>Identify pattern of anchors, tokens and delimiters</a:t>
            </a:r>
          </a:p>
        </p:txBody>
      </p:sp>
    </p:spTree>
    <p:extLst>
      <p:ext uri="{BB962C8B-B14F-4D97-AF65-F5344CB8AC3E}">
        <p14:creationId xmlns:p14="http://schemas.microsoft.com/office/powerpoint/2010/main" val="3237491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8"/>
          <p:cNvSpPr/>
          <p:nvPr/>
        </p:nvSpPr>
        <p:spPr>
          <a:xfrm>
            <a:off x="1143001" y="1237939"/>
            <a:ext cx="6857999" cy="3090481"/>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5261875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CDBA6C1-9209-B748-A8F1-6DAE37F94BB1}"/>
              </a:ext>
            </a:extLst>
          </p:cNvPr>
          <p:cNvSpPr txBox="1">
            <a:spLocks/>
          </p:cNvSpPr>
          <p:nvPr/>
        </p:nvSpPr>
        <p:spPr>
          <a:xfrm>
            <a:off x="457200" y="1200151"/>
            <a:ext cx="8229600" cy="3675855"/>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Parsing Out </a:t>
            </a:r>
            <a:r>
              <a:rPr lang="en-US" dirty="0" err="1"/>
              <a:t>Zipcode</a:t>
            </a:r>
            <a:r>
              <a:rPr lang="en-US" dirty="0"/>
              <a:t>:</a:t>
            </a:r>
          </a:p>
          <a:p>
            <a:endParaRPr lang="en-US" dirty="0"/>
          </a:p>
          <a:p>
            <a:pPr marL="0" indent="0">
              <a:buNone/>
            </a:pPr>
            <a:endParaRPr lang="en-US" dirty="0"/>
          </a:p>
          <a:p>
            <a:r>
              <a:rPr lang="en-US" dirty="0"/>
              <a:t>Parsing Out Street Prefix:</a:t>
            </a:r>
          </a:p>
        </p:txBody>
      </p:sp>
      <p:sp>
        <p:nvSpPr>
          <p:cNvPr id="2" name="Title 1">
            <a:extLst>
              <a:ext uri="{FF2B5EF4-FFF2-40B4-BE49-F238E27FC236}">
                <a16:creationId xmlns:a16="http://schemas.microsoft.com/office/drawing/2014/main" id="{3F17F237-9D71-5D40-B586-D02DD128DDE9}"/>
              </a:ext>
            </a:extLst>
          </p:cNvPr>
          <p:cNvSpPr>
            <a:spLocks noGrp="1"/>
          </p:cNvSpPr>
          <p:nvPr>
            <p:ph type="title"/>
          </p:nvPr>
        </p:nvSpPr>
        <p:spPr/>
        <p:txBody>
          <a:bodyPr/>
          <a:lstStyle/>
          <a:p>
            <a:r>
              <a:rPr lang="en-US" dirty="0"/>
              <a:t>Example of Parsing</a:t>
            </a:r>
          </a:p>
        </p:txBody>
      </p:sp>
      <p:graphicFrame>
        <p:nvGraphicFramePr>
          <p:cNvPr id="3" name="Table 2">
            <a:extLst>
              <a:ext uri="{FF2B5EF4-FFF2-40B4-BE49-F238E27FC236}">
                <a16:creationId xmlns:a16="http://schemas.microsoft.com/office/drawing/2014/main" id="{6C20727E-C1BD-E444-A40A-CFA9463267B8}"/>
              </a:ext>
            </a:extLst>
          </p:cNvPr>
          <p:cNvGraphicFramePr>
            <a:graphicFrameLocks noGrp="1"/>
          </p:cNvGraphicFramePr>
          <p:nvPr>
            <p:extLst>
              <p:ext uri="{D42A27DB-BD31-4B8C-83A1-F6EECF244321}">
                <p14:modId xmlns:p14="http://schemas.microsoft.com/office/powerpoint/2010/main" val="254266573"/>
              </p:ext>
            </p:extLst>
          </p:nvPr>
        </p:nvGraphicFramePr>
        <p:xfrm>
          <a:off x="1561659" y="1923678"/>
          <a:ext cx="6020681" cy="741680"/>
        </p:xfrm>
        <a:graphic>
          <a:graphicData uri="http://schemas.openxmlformats.org/drawingml/2006/table">
            <a:tbl>
              <a:tblPr firstRow="1" bandRow="1">
                <a:tableStyleId>{5C22544A-7EE6-4342-B048-85BDC9FD1C3A}</a:tableStyleId>
              </a:tblPr>
              <a:tblGrid>
                <a:gridCol w="2546271">
                  <a:extLst>
                    <a:ext uri="{9D8B030D-6E8A-4147-A177-3AD203B41FA5}">
                      <a16:colId xmlns:a16="http://schemas.microsoft.com/office/drawing/2014/main" val="2326489630"/>
                    </a:ext>
                  </a:extLst>
                </a:gridCol>
                <a:gridCol w="3474410">
                  <a:extLst>
                    <a:ext uri="{9D8B030D-6E8A-4147-A177-3AD203B41FA5}">
                      <a16:colId xmlns:a16="http://schemas.microsoft.com/office/drawing/2014/main" val="3032431979"/>
                    </a:ext>
                  </a:extLst>
                </a:gridCol>
              </a:tblGrid>
              <a:tr h="370840">
                <a:tc>
                  <a:txBody>
                    <a:bodyPr/>
                    <a:lstStyle/>
                    <a:p>
                      <a:r>
                        <a:rPr lang="en-US" dirty="0"/>
                        <a:t>Business Address</a:t>
                      </a:r>
                    </a:p>
                  </a:txBody>
                  <a:tcPr/>
                </a:tc>
                <a:tc>
                  <a:txBody>
                    <a:bodyPr/>
                    <a:lstStyle/>
                    <a:p>
                      <a:r>
                        <a:rPr lang="en-US" dirty="0" err="1"/>
                        <a:t>Zjpcode</a:t>
                      </a:r>
                      <a:endParaRPr lang="en-US" dirty="0"/>
                    </a:p>
                  </a:txBody>
                  <a:tcPr/>
                </a:tc>
                <a:extLst>
                  <a:ext uri="{0D108BD9-81ED-4DB2-BD59-A6C34878D82A}">
                    <a16:rowId xmlns:a16="http://schemas.microsoft.com/office/drawing/2014/main" val="99149149"/>
                  </a:ext>
                </a:extLst>
              </a:tr>
              <a:tr h="370840">
                <a:tc>
                  <a:txBody>
                    <a:bodyPr/>
                    <a:lstStyle/>
                    <a:p>
                      <a:r>
                        <a:rPr lang="en-US" dirty="0"/>
                        <a:t>424 Main Street, 63210</a:t>
                      </a:r>
                    </a:p>
                  </a:txBody>
                  <a:tcPr/>
                </a:tc>
                <a:tc>
                  <a:txBody>
                    <a:bodyPr/>
                    <a:lstStyle/>
                    <a:p>
                      <a:r>
                        <a:rPr lang="en-US" dirty="0"/>
                        <a:t>63201</a:t>
                      </a:r>
                    </a:p>
                  </a:txBody>
                  <a:tcPr/>
                </a:tc>
                <a:extLst>
                  <a:ext uri="{0D108BD9-81ED-4DB2-BD59-A6C34878D82A}">
                    <a16:rowId xmlns:a16="http://schemas.microsoft.com/office/drawing/2014/main" val="868621198"/>
                  </a:ext>
                </a:extLst>
              </a:tr>
            </a:tbl>
          </a:graphicData>
        </a:graphic>
      </p:graphicFrame>
      <p:graphicFrame>
        <p:nvGraphicFramePr>
          <p:cNvPr id="5" name="Table 4">
            <a:extLst>
              <a:ext uri="{FF2B5EF4-FFF2-40B4-BE49-F238E27FC236}">
                <a16:creationId xmlns:a16="http://schemas.microsoft.com/office/drawing/2014/main" id="{D1054DD5-2426-974D-9A93-6B8A0A6E0FD7}"/>
              </a:ext>
            </a:extLst>
          </p:cNvPr>
          <p:cNvGraphicFramePr>
            <a:graphicFrameLocks noGrp="1"/>
          </p:cNvGraphicFramePr>
          <p:nvPr>
            <p:extLst>
              <p:ext uri="{D42A27DB-BD31-4B8C-83A1-F6EECF244321}">
                <p14:modId xmlns:p14="http://schemas.microsoft.com/office/powerpoint/2010/main" val="3118832684"/>
              </p:ext>
            </p:extLst>
          </p:nvPr>
        </p:nvGraphicFramePr>
        <p:xfrm>
          <a:off x="1561658" y="3651870"/>
          <a:ext cx="6020681" cy="741680"/>
        </p:xfrm>
        <a:graphic>
          <a:graphicData uri="http://schemas.openxmlformats.org/drawingml/2006/table">
            <a:tbl>
              <a:tblPr firstRow="1" bandRow="1">
                <a:tableStyleId>{5C22544A-7EE6-4342-B048-85BDC9FD1C3A}</a:tableStyleId>
              </a:tblPr>
              <a:tblGrid>
                <a:gridCol w="2546271">
                  <a:extLst>
                    <a:ext uri="{9D8B030D-6E8A-4147-A177-3AD203B41FA5}">
                      <a16:colId xmlns:a16="http://schemas.microsoft.com/office/drawing/2014/main" val="2326489630"/>
                    </a:ext>
                  </a:extLst>
                </a:gridCol>
                <a:gridCol w="3474410">
                  <a:extLst>
                    <a:ext uri="{9D8B030D-6E8A-4147-A177-3AD203B41FA5}">
                      <a16:colId xmlns:a16="http://schemas.microsoft.com/office/drawing/2014/main" val="3032431979"/>
                    </a:ext>
                  </a:extLst>
                </a:gridCol>
              </a:tblGrid>
              <a:tr h="370840">
                <a:tc>
                  <a:txBody>
                    <a:bodyPr/>
                    <a:lstStyle/>
                    <a:p>
                      <a:r>
                        <a:rPr lang="en-US" dirty="0"/>
                        <a:t>Business Address</a:t>
                      </a:r>
                    </a:p>
                  </a:txBody>
                  <a:tcPr/>
                </a:tc>
                <a:tc>
                  <a:txBody>
                    <a:bodyPr/>
                    <a:lstStyle/>
                    <a:p>
                      <a:r>
                        <a:rPr lang="en-US" dirty="0"/>
                        <a:t>Street Prefix</a:t>
                      </a:r>
                    </a:p>
                  </a:txBody>
                  <a:tcPr/>
                </a:tc>
                <a:extLst>
                  <a:ext uri="{0D108BD9-81ED-4DB2-BD59-A6C34878D82A}">
                    <a16:rowId xmlns:a16="http://schemas.microsoft.com/office/drawing/2014/main" val="99149149"/>
                  </a:ext>
                </a:extLst>
              </a:tr>
              <a:tr h="370840">
                <a:tc>
                  <a:txBody>
                    <a:bodyPr/>
                    <a:lstStyle/>
                    <a:p>
                      <a:r>
                        <a:rPr lang="en-US" dirty="0"/>
                        <a:t>21 W 14</a:t>
                      </a:r>
                      <a:r>
                        <a:rPr lang="en-US" baseline="30000" dirty="0"/>
                        <a:t>th</a:t>
                      </a:r>
                      <a:r>
                        <a:rPr lang="en-US" dirty="0"/>
                        <a:t> Street, 62345</a:t>
                      </a:r>
                    </a:p>
                  </a:txBody>
                  <a:tcPr/>
                </a:tc>
                <a:tc>
                  <a:txBody>
                    <a:bodyPr/>
                    <a:lstStyle/>
                    <a:p>
                      <a:r>
                        <a:rPr lang="en-US" dirty="0"/>
                        <a:t>W</a:t>
                      </a:r>
                    </a:p>
                  </a:txBody>
                  <a:tcPr/>
                </a:tc>
                <a:extLst>
                  <a:ext uri="{0D108BD9-81ED-4DB2-BD59-A6C34878D82A}">
                    <a16:rowId xmlns:a16="http://schemas.microsoft.com/office/drawing/2014/main" val="868621198"/>
                  </a:ext>
                </a:extLst>
              </a:tr>
            </a:tbl>
          </a:graphicData>
        </a:graphic>
      </p:graphicFrame>
    </p:spTree>
    <p:extLst>
      <p:ext uri="{BB962C8B-B14F-4D97-AF65-F5344CB8AC3E}">
        <p14:creationId xmlns:p14="http://schemas.microsoft.com/office/powerpoint/2010/main" val="6509781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a:t>
            </a:r>
          </a:p>
        </p:txBody>
      </p:sp>
      <p:sp>
        <p:nvSpPr>
          <p:cNvPr id="6" name="Rectangle 5">
            <a:extLst>
              <a:ext uri="{FF2B5EF4-FFF2-40B4-BE49-F238E27FC236}">
                <a16:creationId xmlns:a16="http://schemas.microsoft.com/office/drawing/2014/main" id="{36155CE8-7B74-7548-A3F3-E00F889DC899}"/>
              </a:ext>
            </a:extLst>
          </p:cNvPr>
          <p:cNvSpPr/>
          <p:nvPr/>
        </p:nvSpPr>
        <p:spPr>
          <a:xfrm>
            <a:off x="434050" y="1295440"/>
            <a:ext cx="7760825" cy="3270126"/>
          </a:xfrm>
          <a:prstGeom prst="rect">
            <a:avLst/>
          </a:prstGeom>
        </p:spPr>
        <p:txBody>
          <a:bodyPr wrap="square" lIns="68580" tIns="34290" rIns="68580" bIns="34290">
            <a:spAutoFit/>
          </a:bodyPr>
          <a:lstStyle/>
          <a:p>
            <a:pPr marL="708183" indent="-457200">
              <a:buClr>
                <a:schemeClr val="tx1"/>
              </a:buClr>
              <a:buFont typeface="+mj-lt"/>
              <a:buAutoNum type="arabicPeriod"/>
              <a:tabLst>
                <a:tab pos="220028" algn="l"/>
              </a:tabLst>
            </a:pPr>
            <a:r>
              <a:rPr lang="en-US" sz="2800" spc="-11" dirty="0">
                <a:latin typeface="Arial"/>
                <a:cs typeface="Arial"/>
              </a:rPr>
              <a:t>Evaluation of identifiers against data definition</a:t>
            </a:r>
          </a:p>
          <a:p>
            <a:pPr marL="708183" indent="-457200">
              <a:spcBef>
                <a:spcPts val="1151"/>
              </a:spcBef>
              <a:buClr>
                <a:schemeClr val="tx1"/>
              </a:buClr>
              <a:buFont typeface="+mj-lt"/>
              <a:buAutoNum type="arabicPeriod"/>
              <a:tabLst>
                <a:tab pos="220028" algn="l"/>
              </a:tabLst>
            </a:pPr>
            <a:r>
              <a:rPr lang="en-US" sz="2800" spc="-11" dirty="0">
                <a:latin typeface="Arial"/>
                <a:cs typeface="Arial"/>
              </a:rPr>
              <a:t>Checking plausibility of variable values</a:t>
            </a:r>
          </a:p>
          <a:p>
            <a:pPr marL="708183" indent="-457200">
              <a:spcBef>
                <a:spcPts val="1163"/>
              </a:spcBef>
              <a:buClr>
                <a:schemeClr val="tx1"/>
              </a:buClr>
              <a:buFont typeface="+mj-lt"/>
              <a:buAutoNum type="arabicPeriod"/>
              <a:tabLst>
                <a:tab pos="220028" algn="l"/>
              </a:tabLst>
            </a:pPr>
            <a:r>
              <a:rPr lang="en-US" sz="2800" spc="-11" dirty="0">
                <a:latin typeface="Arial"/>
                <a:cs typeface="Arial"/>
              </a:rPr>
              <a:t>Checking records for consistency</a:t>
            </a:r>
          </a:p>
          <a:p>
            <a:pPr marL="708183" indent="-457200">
              <a:spcBef>
                <a:spcPts val="1151"/>
              </a:spcBef>
              <a:buClr>
                <a:schemeClr val="tx1"/>
              </a:buClr>
              <a:buFont typeface="+mj-lt"/>
              <a:buAutoNum type="arabicPeriod"/>
              <a:tabLst>
                <a:tab pos="220028" algn="l"/>
              </a:tabLst>
            </a:pPr>
            <a:r>
              <a:rPr lang="en-US" sz="2800" spc="-11" dirty="0">
                <a:latin typeface="Arial"/>
                <a:cs typeface="Arial"/>
              </a:rPr>
              <a:t>Standardization</a:t>
            </a:r>
          </a:p>
          <a:p>
            <a:pPr marL="708183" indent="-457200">
              <a:spcBef>
                <a:spcPts val="1151"/>
              </a:spcBef>
              <a:buClr>
                <a:schemeClr val="tx1"/>
              </a:buClr>
              <a:buFont typeface="+mj-lt"/>
              <a:buAutoNum type="arabicPeriod"/>
              <a:tabLst>
                <a:tab pos="220028" algn="l"/>
              </a:tabLst>
            </a:pPr>
            <a:r>
              <a:rPr lang="en-US" sz="2800" spc="-11" dirty="0">
                <a:latin typeface="Arial"/>
                <a:cs typeface="Arial"/>
              </a:rPr>
              <a:t>Deduplication</a:t>
            </a:r>
          </a:p>
        </p:txBody>
      </p:sp>
      <p:sp>
        <p:nvSpPr>
          <p:cNvPr id="7" name="object 8">
            <a:extLst>
              <a:ext uri="{FF2B5EF4-FFF2-40B4-BE49-F238E27FC236}">
                <a16:creationId xmlns:a16="http://schemas.microsoft.com/office/drawing/2014/main" id="{85E28EF6-4BCD-2043-A0E9-094FDBA4A5AF}"/>
              </a:ext>
            </a:extLst>
          </p:cNvPr>
          <p:cNvSpPr/>
          <p:nvPr/>
        </p:nvSpPr>
        <p:spPr>
          <a:xfrm>
            <a:off x="6516216" y="3291830"/>
            <a:ext cx="2453270" cy="1636828"/>
          </a:xfrm>
          <a:prstGeom prst="rect">
            <a:avLst/>
          </a:prstGeom>
          <a:blipFill>
            <a:blip r:embed="rId2" cstate="print"/>
            <a:stretch>
              <a:fillRect/>
            </a:stretch>
          </a:blipFill>
        </p:spPr>
        <p:txBody>
          <a:bodyPr wrap="square" lIns="0" tIns="0" rIns="0" bIns="0" rtlCol="0"/>
          <a:lstStyle/>
          <a:p>
            <a:endParaRPr/>
          </a:p>
        </p:txBody>
      </p:sp>
      <p:sp>
        <p:nvSpPr>
          <p:cNvPr id="8" name="Oval 7">
            <a:extLst>
              <a:ext uri="{FF2B5EF4-FFF2-40B4-BE49-F238E27FC236}">
                <a16:creationId xmlns:a16="http://schemas.microsoft.com/office/drawing/2014/main" id="{D20E1EEA-EFF5-274F-9BB5-32E3D72E258E}"/>
              </a:ext>
            </a:extLst>
          </p:cNvPr>
          <p:cNvSpPr/>
          <p:nvPr/>
        </p:nvSpPr>
        <p:spPr>
          <a:xfrm>
            <a:off x="6444208" y="3795886"/>
            <a:ext cx="864096"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879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833C-BAF9-6C4A-88AE-A71A8BDBE87B}"/>
              </a:ext>
            </a:extLst>
          </p:cNvPr>
          <p:cNvSpPr>
            <a:spLocks noGrp="1"/>
          </p:cNvSpPr>
          <p:nvPr>
            <p:ph type="title"/>
          </p:nvPr>
        </p:nvSpPr>
        <p:spPr/>
        <p:txBody>
          <a:bodyPr/>
          <a:lstStyle/>
          <a:p>
            <a:r>
              <a:rPr lang="en-US" dirty="0"/>
              <a:t>Preprocessing data </a:t>
            </a:r>
          </a:p>
        </p:txBody>
      </p:sp>
      <p:sp>
        <p:nvSpPr>
          <p:cNvPr id="3" name="Content Placeholder 2">
            <a:extLst>
              <a:ext uri="{FF2B5EF4-FFF2-40B4-BE49-F238E27FC236}">
                <a16:creationId xmlns:a16="http://schemas.microsoft.com/office/drawing/2014/main" id="{491BBBE9-6DDC-C446-BD79-9916BDA709CD}"/>
              </a:ext>
            </a:extLst>
          </p:cNvPr>
          <p:cNvSpPr>
            <a:spLocks noGrp="1"/>
          </p:cNvSpPr>
          <p:nvPr>
            <p:ph idx="1"/>
          </p:nvPr>
        </p:nvSpPr>
        <p:spPr/>
        <p:txBody>
          <a:bodyPr>
            <a:normAutofit/>
          </a:bodyPr>
          <a:lstStyle/>
          <a:p>
            <a:pPr marL="0" indent="0">
              <a:buNone/>
            </a:pPr>
            <a:r>
              <a:rPr lang="en-US" sz="2800" dirty="0"/>
              <a:t>Normalization:</a:t>
            </a:r>
          </a:p>
          <a:p>
            <a:r>
              <a:rPr lang="en-US" sz="2400" dirty="0"/>
              <a:t>Lowercasing</a:t>
            </a:r>
          </a:p>
          <a:p>
            <a:r>
              <a:rPr lang="en-US" sz="2400" dirty="0"/>
              <a:t>Removing punctuation and special characters</a:t>
            </a:r>
          </a:p>
          <a:p>
            <a:r>
              <a:rPr lang="en-US" sz="2400" dirty="0"/>
              <a:t>Removing white space</a:t>
            </a:r>
          </a:p>
          <a:p>
            <a:pPr marL="0" indent="0">
              <a:buNone/>
            </a:pPr>
            <a:r>
              <a:rPr lang="en-US" sz="2200" dirty="0"/>
              <a:t>e.g. </a:t>
            </a:r>
            <a:r>
              <a:rPr lang="en-US" sz="2200" b="1" dirty="0"/>
              <a:t>Texas A&amp;M University </a:t>
            </a:r>
            <a:r>
              <a:rPr lang="en-US" sz="2200" dirty="0"/>
              <a:t>-&gt; </a:t>
            </a:r>
            <a:r>
              <a:rPr lang="en-US" sz="2200" b="1" dirty="0"/>
              <a:t>texasamuniversity</a:t>
            </a:r>
          </a:p>
          <a:p>
            <a:r>
              <a:rPr lang="en-US" sz="2400" dirty="0"/>
              <a:t>Phonetic transcriptions (</a:t>
            </a:r>
            <a:r>
              <a:rPr lang="en-US" sz="2400" dirty="0" err="1"/>
              <a:t>soundex</a:t>
            </a:r>
            <a:r>
              <a:rPr lang="en-US" sz="2400"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091251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833C-BAF9-6C4A-88AE-A71A8BDBE87B}"/>
              </a:ext>
            </a:extLst>
          </p:cNvPr>
          <p:cNvSpPr>
            <a:spLocks noGrp="1"/>
          </p:cNvSpPr>
          <p:nvPr>
            <p:ph type="title"/>
          </p:nvPr>
        </p:nvSpPr>
        <p:spPr>
          <a:xfrm>
            <a:off x="457200" y="130324"/>
            <a:ext cx="8229600" cy="857250"/>
          </a:xfrm>
        </p:spPr>
        <p:txBody>
          <a:bodyPr/>
          <a:lstStyle/>
          <a:p>
            <a:r>
              <a:rPr lang="en-US" dirty="0"/>
              <a:t>Preprocessing data </a:t>
            </a:r>
          </a:p>
        </p:txBody>
      </p:sp>
      <p:sp>
        <p:nvSpPr>
          <p:cNvPr id="4" name="Rectangle 3">
            <a:extLst>
              <a:ext uri="{FF2B5EF4-FFF2-40B4-BE49-F238E27FC236}">
                <a16:creationId xmlns:a16="http://schemas.microsoft.com/office/drawing/2014/main" id="{D9EA41B0-65A4-834F-9262-5767B309D87E}"/>
              </a:ext>
            </a:extLst>
          </p:cNvPr>
          <p:cNvSpPr/>
          <p:nvPr/>
        </p:nvSpPr>
        <p:spPr>
          <a:xfrm>
            <a:off x="449006" y="4516101"/>
            <a:ext cx="8229600" cy="430887"/>
          </a:xfrm>
          <a:prstGeom prst="rect">
            <a:avLst/>
          </a:prstGeom>
        </p:spPr>
        <p:txBody>
          <a:bodyPr wrap="square">
            <a:spAutoFit/>
          </a:bodyPr>
          <a:lstStyle/>
          <a:p>
            <a:r>
              <a:rPr lang="en-US" sz="1200" baseline="30000" dirty="0"/>
              <a:t>1</a:t>
            </a:r>
            <a:r>
              <a:rPr lang="en-US" sz="1200" dirty="0"/>
              <a:t> </a:t>
            </a:r>
            <a:r>
              <a:rPr lang="en-US" sz="1000" dirty="0"/>
              <a:t>Winkler, William E. 2009. “Record Linkage.” In </a:t>
            </a:r>
            <a:r>
              <a:rPr lang="en-US" sz="1000" i="1" dirty="0"/>
              <a:t>Handbook of Statistics 29a, Sample Surveys: Design, Methods and Applications</a:t>
            </a:r>
            <a:r>
              <a:rPr lang="en-US" sz="1000" dirty="0"/>
              <a:t>, edited by D. </a:t>
            </a:r>
            <a:r>
              <a:rPr lang="en-US" sz="1000" dirty="0" err="1"/>
              <a:t>Pfeffermann</a:t>
            </a:r>
            <a:r>
              <a:rPr lang="en-US" sz="1000" dirty="0"/>
              <a:t> and C. R. Rao, 351–80. Elsevier.</a:t>
            </a:r>
          </a:p>
        </p:txBody>
      </p:sp>
      <p:sp>
        <p:nvSpPr>
          <p:cNvPr id="5" name="Rectangle 4">
            <a:extLst>
              <a:ext uri="{FF2B5EF4-FFF2-40B4-BE49-F238E27FC236}">
                <a16:creationId xmlns:a16="http://schemas.microsoft.com/office/drawing/2014/main" id="{B344FC76-A729-D940-9DD6-5A4BADD77A2E}"/>
              </a:ext>
            </a:extLst>
          </p:cNvPr>
          <p:cNvSpPr/>
          <p:nvPr/>
        </p:nvSpPr>
        <p:spPr>
          <a:xfrm>
            <a:off x="457200" y="1038918"/>
            <a:ext cx="8427086" cy="3108543"/>
          </a:xfrm>
          <a:prstGeom prst="rect">
            <a:avLst/>
          </a:prstGeom>
        </p:spPr>
        <p:txBody>
          <a:bodyPr wrap="square">
            <a:spAutoFit/>
          </a:bodyPr>
          <a:lstStyle/>
          <a:p>
            <a:r>
              <a:rPr lang="en-US" dirty="0"/>
              <a:t>“In situations of reasonably high-quality data, preprocessing can yield a greater improvement in matching efficiency than string comparators and ‘optimized’ parameters. In some situations, </a:t>
            </a:r>
            <a:r>
              <a:rPr lang="en-US" b="1" dirty="0"/>
              <a:t>90% of the improvement in matching efficiency may be due to preprocessing</a:t>
            </a:r>
            <a:r>
              <a:rPr lang="en-US" dirty="0"/>
              <a:t>” (Winkler 2009)</a:t>
            </a:r>
            <a:r>
              <a:rPr lang="en-US" baseline="30000" dirty="0"/>
              <a:t>1</a:t>
            </a:r>
            <a:r>
              <a:rPr lang="en-US" dirty="0"/>
              <a:t>.</a:t>
            </a:r>
          </a:p>
          <a:p>
            <a:endParaRPr lang="en-US" sz="800" dirty="0"/>
          </a:p>
          <a:p>
            <a:endParaRPr lang="en-US" sz="800" dirty="0"/>
          </a:p>
          <a:p>
            <a:r>
              <a:rPr lang="en-US" dirty="0"/>
              <a:t>Issues:</a:t>
            </a:r>
          </a:p>
          <a:p>
            <a:pPr marL="285750" indent="-285750">
              <a:buFont typeface="Arial" panose="020B0604020202020204" pitchFamily="34" charset="0"/>
              <a:buChar char="•"/>
            </a:pPr>
            <a:r>
              <a:rPr lang="en-US" u="sng" dirty="0"/>
              <a:t>misspellings, typos</a:t>
            </a:r>
            <a:r>
              <a:rPr lang="en-US" dirty="0"/>
              <a:t> (Leland </a:t>
            </a:r>
            <a:r>
              <a:rPr lang="en-US" dirty="0" err="1"/>
              <a:t>Stan</a:t>
            </a:r>
            <a:r>
              <a:rPr lang="en-US" b="1" dirty="0" err="1"/>
              <a:t>d</a:t>
            </a:r>
            <a:r>
              <a:rPr lang="en-US" dirty="0" err="1"/>
              <a:t>ford</a:t>
            </a:r>
            <a:r>
              <a:rPr lang="en-US" dirty="0"/>
              <a:t> Junior </a:t>
            </a:r>
            <a:r>
              <a:rPr lang="en-US" dirty="0" err="1"/>
              <a:t>Univ</a:t>
            </a:r>
            <a:r>
              <a:rPr lang="en-US" b="1" dirty="0" err="1"/>
              <a:t>s</a:t>
            </a:r>
            <a:r>
              <a:rPr lang="en-US" dirty="0" err="1"/>
              <a:t>ersity</a:t>
            </a:r>
            <a:r>
              <a:rPr lang="en-US" dirty="0"/>
              <a:t>, Leland </a:t>
            </a:r>
            <a:r>
              <a:rPr lang="en-US" b="1" dirty="0"/>
              <a:t>Standard</a:t>
            </a:r>
            <a:r>
              <a:rPr lang="en-US" dirty="0"/>
              <a:t> Univ.)</a:t>
            </a:r>
          </a:p>
          <a:p>
            <a:pPr marL="285750" indent="-285750">
              <a:buFont typeface="Arial" panose="020B0604020202020204" pitchFamily="34" charset="0"/>
              <a:buChar char="•"/>
            </a:pPr>
            <a:r>
              <a:rPr lang="en-US" u="sng" dirty="0"/>
              <a:t>abbreviated forms</a:t>
            </a:r>
            <a:r>
              <a:rPr lang="en-US" dirty="0"/>
              <a:t> (Stanford </a:t>
            </a:r>
            <a:r>
              <a:rPr lang="en-US" b="1" dirty="0"/>
              <a:t>Univ.</a:t>
            </a:r>
            <a:r>
              <a:rPr lang="en-US" dirty="0"/>
              <a:t>, Stanford </a:t>
            </a:r>
            <a:r>
              <a:rPr lang="en-US" b="1" dirty="0"/>
              <a:t>Univ</a:t>
            </a:r>
            <a:r>
              <a:rPr lang="en-US" dirty="0"/>
              <a:t>, Leland Stanford </a:t>
            </a:r>
            <a:r>
              <a:rPr lang="en-US" b="1" dirty="0"/>
              <a:t>Jr. </a:t>
            </a:r>
            <a:r>
              <a:rPr lang="en-US" dirty="0"/>
              <a:t>University)</a:t>
            </a:r>
          </a:p>
          <a:p>
            <a:pPr marL="285750" indent="-285750">
              <a:buFont typeface="Arial" panose="020B0604020202020204" pitchFamily="34" charset="0"/>
              <a:buChar char="•"/>
            </a:pPr>
            <a:r>
              <a:rPr lang="en-US" u="sng" dirty="0"/>
              <a:t>name variants</a:t>
            </a:r>
            <a:r>
              <a:rPr lang="en-US" dirty="0"/>
              <a:t> (Stanford University, Leland Stanford Junior University, The Board of Trustees of the Leland Stanford Junior University, The Regents of the Stanford Leland Junior University)</a:t>
            </a:r>
          </a:p>
        </p:txBody>
      </p:sp>
    </p:spTree>
    <p:extLst>
      <p:ext uri="{BB962C8B-B14F-4D97-AF65-F5344CB8AC3E}">
        <p14:creationId xmlns:p14="http://schemas.microsoft.com/office/powerpoint/2010/main" val="6343332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Context</a:t>
            </a:r>
          </a:p>
          <a:p>
            <a:r>
              <a:rPr lang="en-US" dirty="0" smtClean="0"/>
              <a:t>Basics of Processing</a:t>
            </a:r>
          </a:p>
          <a:p>
            <a:r>
              <a:rPr lang="en-US" dirty="0" smtClean="0">
                <a:solidFill>
                  <a:srgbClr val="FF0000"/>
                </a:solidFill>
              </a:rPr>
              <a:t>Blocking</a:t>
            </a:r>
          </a:p>
          <a:p>
            <a:r>
              <a:rPr lang="en-US" dirty="0" smtClean="0"/>
              <a:t>Linkage Approaches</a:t>
            </a:r>
          </a:p>
          <a:p>
            <a:r>
              <a:rPr lang="en-US" dirty="0" smtClean="0"/>
              <a:t>Evaluation</a:t>
            </a:r>
            <a:endParaRPr lang="en-US" dirty="0"/>
          </a:p>
        </p:txBody>
      </p:sp>
    </p:spTree>
    <p:extLst>
      <p:ext uri="{BB962C8B-B14F-4D97-AF65-F5344CB8AC3E}">
        <p14:creationId xmlns:p14="http://schemas.microsoft.com/office/powerpoint/2010/main" val="826359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dirty="0"/>
              <a:t>Introduction to Record Linkage</a:t>
            </a:r>
            <a:endParaRPr lang="de-DE" dirty="0"/>
          </a:p>
        </p:txBody>
      </p:sp>
      <p:sp>
        <p:nvSpPr>
          <p:cNvPr id="3" name="Untertitel 2"/>
          <p:cNvSpPr>
            <a:spLocks noGrp="1"/>
          </p:cNvSpPr>
          <p:nvPr>
            <p:ph type="subTitle" idx="1"/>
          </p:nvPr>
        </p:nvSpPr>
        <p:spPr>
          <a:xfrm>
            <a:off x="1043608" y="2914650"/>
            <a:ext cx="6728792" cy="1314450"/>
          </a:xfrm>
        </p:spPr>
        <p:txBody>
          <a:bodyPr>
            <a:normAutofit fontScale="92500" lnSpcReduction="20000"/>
          </a:bodyPr>
          <a:lstStyle/>
          <a:p>
            <a:endParaRPr lang="de-DE" dirty="0"/>
          </a:p>
          <a:p>
            <a:r>
              <a:rPr lang="en-US" dirty="0"/>
              <a:t>(thanks to Manfred Antoni, Stefan Bender, Joseph Sakshaug, Josh Tokle)</a:t>
            </a:r>
            <a:endParaRPr lang="en-GB" dirty="0"/>
          </a:p>
        </p:txBody>
      </p:sp>
    </p:spTree>
    <p:extLst>
      <p:ext uri="{BB962C8B-B14F-4D97-AF65-F5344CB8AC3E}">
        <p14:creationId xmlns:p14="http://schemas.microsoft.com/office/powerpoint/2010/main" val="1582841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a:t>
            </a:r>
            <a:endParaRPr lang="en-US" dirty="0"/>
          </a:p>
        </p:txBody>
      </p:sp>
      <p:pic>
        <p:nvPicPr>
          <p:cNvPr id="5" name="Picture 4"/>
          <p:cNvPicPr>
            <a:picLocks noChangeAspect="1"/>
          </p:cNvPicPr>
          <p:nvPr/>
        </p:nvPicPr>
        <p:blipFill>
          <a:blip r:embed="rId2"/>
          <a:stretch>
            <a:fillRect/>
          </a:stretch>
        </p:blipFill>
        <p:spPr>
          <a:xfrm>
            <a:off x="179512" y="1131590"/>
            <a:ext cx="7650976" cy="3846515"/>
          </a:xfrm>
          <a:prstGeom prst="rect">
            <a:avLst/>
          </a:prstGeom>
        </p:spPr>
      </p:pic>
    </p:spTree>
    <p:extLst>
      <p:ext uri="{BB962C8B-B14F-4D97-AF65-F5344CB8AC3E}">
        <p14:creationId xmlns:p14="http://schemas.microsoft.com/office/powerpoint/2010/main" val="3995005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(continued)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32317" y="1047591"/>
            <a:ext cx="6079366" cy="3959424"/>
          </a:xfrm>
          <a:prstGeom prst="rect">
            <a:avLst/>
          </a:prstGeom>
        </p:spPr>
      </p:pic>
      <p:pic>
        <p:nvPicPr>
          <p:cNvPr id="5" name="Picture 4"/>
          <p:cNvPicPr>
            <a:picLocks noChangeAspect="1"/>
          </p:cNvPicPr>
          <p:nvPr/>
        </p:nvPicPr>
        <p:blipFill>
          <a:blip r:embed="rId3"/>
          <a:stretch>
            <a:fillRect/>
          </a:stretch>
        </p:blipFill>
        <p:spPr>
          <a:xfrm>
            <a:off x="827584" y="411510"/>
            <a:ext cx="7313272" cy="48721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581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680" y="5514"/>
            <a:ext cx="5782887" cy="4573166"/>
          </a:xfrm>
          <a:prstGeom prst="rect">
            <a:avLst/>
          </a:prstGeom>
        </p:spPr>
      </p:pic>
      <p:sp>
        <p:nvSpPr>
          <p:cNvPr id="3" name="TextBox 2"/>
          <p:cNvSpPr txBox="1"/>
          <p:nvPr/>
        </p:nvSpPr>
        <p:spPr>
          <a:xfrm>
            <a:off x="287016" y="4552486"/>
            <a:ext cx="8856984" cy="923330"/>
          </a:xfrm>
          <a:prstGeom prst="rect">
            <a:avLst/>
          </a:prstGeom>
          <a:noFill/>
        </p:spPr>
        <p:txBody>
          <a:bodyPr wrap="square" rtlCol="0">
            <a:spAutoFit/>
          </a:bodyPr>
          <a:lstStyle/>
          <a:p>
            <a:r>
              <a:rPr lang="en-US" b="1" dirty="0"/>
              <a:t>Disambiguation of Patent Inventors and Assignees Using High-Resolution Geolocation Data</a:t>
            </a:r>
          </a:p>
          <a:p>
            <a:r>
              <a:rPr lang="en-US" dirty="0">
                <a:hlinkClick r:id="rId3"/>
              </a:rPr>
              <a:t>Greg Morrison</a:t>
            </a:r>
            <a:r>
              <a:rPr lang="en-US" dirty="0"/>
              <a:t>, </a:t>
            </a:r>
            <a:r>
              <a:rPr lang="en-US" dirty="0">
                <a:hlinkClick r:id="rId4"/>
              </a:rPr>
              <a:t>Massimo </a:t>
            </a:r>
            <a:r>
              <a:rPr lang="en-US" dirty="0" err="1">
                <a:hlinkClick r:id="rId4"/>
              </a:rPr>
              <a:t>Riccaboni</a:t>
            </a:r>
            <a:r>
              <a:rPr lang="en-US" dirty="0"/>
              <a:t>, </a:t>
            </a:r>
            <a:r>
              <a:rPr lang="en-US" dirty="0">
                <a:hlinkClick r:id="rId5"/>
              </a:rPr>
              <a:t>Fabio </a:t>
            </a:r>
            <a:r>
              <a:rPr lang="en-US" dirty="0" err="1" smtClean="0">
                <a:hlinkClick r:id="rId5"/>
              </a:rPr>
              <a:t>Pammolli</a:t>
            </a:r>
            <a:r>
              <a:rPr lang="en-US" dirty="0" smtClean="0"/>
              <a:t>; </a:t>
            </a:r>
            <a:r>
              <a:rPr lang="en-US" b="1" dirty="0">
                <a:hlinkClick r:id="rId6"/>
              </a:rPr>
              <a:t>arXiv:1601.01963</a:t>
            </a:r>
            <a:r>
              <a:rPr lang="en-US" b="1" dirty="0"/>
              <a:t> [</a:t>
            </a:r>
            <a:r>
              <a:rPr lang="en-US" b="1" dirty="0" err="1"/>
              <a:t>cs.DL</a:t>
            </a:r>
            <a:r>
              <a:rPr lang="en-US" b="1" dirty="0"/>
              <a:t>]</a:t>
            </a:r>
            <a:endParaRPr lang="en-US" dirty="0"/>
          </a:p>
          <a:p>
            <a:endParaRPr lang="en-US" dirty="0"/>
          </a:p>
        </p:txBody>
      </p:sp>
    </p:spTree>
    <p:extLst>
      <p:ext uri="{BB962C8B-B14F-4D97-AF65-F5344CB8AC3E}">
        <p14:creationId xmlns:p14="http://schemas.microsoft.com/office/powerpoint/2010/main" val="1947089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Context</a:t>
            </a:r>
          </a:p>
          <a:p>
            <a:r>
              <a:rPr lang="en-US" dirty="0" smtClean="0"/>
              <a:t>Basics of Processing</a:t>
            </a:r>
          </a:p>
          <a:p>
            <a:r>
              <a:rPr lang="en-US" dirty="0" smtClean="0"/>
              <a:t>Blocking</a:t>
            </a:r>
          </a:p>
          <a:p>
            <a:r>
              <a:rPr lang="en-US" dirty="0" smtClean="0">
                <a:solidFill>
                  <a:srgbClr val="FF0000"/>
                </a:solidFill>
              </a:rPr>
              <a:t>Linkage Approaches</a:t>
            </a:r>
          </a:p>
          <a:p>
            <a:pPr lvl="1"/>
            <a:r>
              <a:rPr lang="en-US" dirty="0" smtClean="0">
                <a:solidFill>
                  <a:srgbClr val="FF0000"/>
                </a:solidFill>
              </a:rPr>
              <a:t>Rule based</a:t>
            </a:r>
          </a:p>
          <a:p>
            <a:pPr lvl="1"/>
            <a:r>
              <a:rPr lang="en-US" dirty="0" smtClean="0"/>
              <a:t>Probabilistic</a:t>
            </a:r>
          </a:p>
          <a:p>
            <a:pPr lvl="1"/>
            <a:r>
              <a:rPr lang="en-US" dirty="0" smtClean="0"/>
              <a:t>Machine Learning</a:t>
            </a:r>
          </a:p>
          <a:p>
            <a:r>
              <a:rPr lang="en-US" dirty="0" smtClean="0"/>
              <a:t>Evaluation</a:t>
            </a:r>
            <a:endParaRPr lang="en-US" dirty="0"/>
          </a:p>
        </p:txBody>
      </p:sp>
    </p:spTree>
    <p:extLst>
      <p:ext uri="{BB962C8B-B14F-4D97-AF65-F5344CB8AC3E}">
        <p14:creationId xmlns:p14="http://schemas.microsoft.com/office/powerpoint/2010/main" val="41056632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Deterministic (rule based) linkage</a:t>
            </a:r>
          </a:p>
        </p:txBody>
      </p:sp>
      <p:sp>
        <p:nvSpPr>
          <p:cNvPr id="3" name="Content Placeholder 2"/>
          <p:cNvSpPr>
            <a:spLocks noGrp="1"/>
          </p:cNvSpPr>
          <p:nvPr>
            <p:ph idx="1"/>
          </p:nvPr>
        </p:nvSpPr>
        <p:spPr>
          <a:xfrm>
            <a:off x="457200" y="1200150"/>
            <a:ext cx="8075240" cy="3747863"/>
          </a:xfrm>
        </p:spPr>
        <p:txBody>
          <a:bodyPr>
            <a:normAutofit fontScale="70000" lnSpcReduction="20000"/>
          </a:bodyPr>
          <a:lstStyle/>
          <a:p>
            <a:r>
              <a:rPr lang="en-US" dirty="0"/>
              <a:t>simplest method of matching </a:t>
            </a:r>
          </a:p>
          <a:p>
            <a:r>
              <a:rPr lang="en-US" dirty="0"/>
              <a:t>sort/merge exact match</a:t>
            </a:r>
          </a:p>
          <a:p>
            <a:r>
              <a:rPr lang="en-US" dirty="0"/>
              <a:t>works best with single </a:t>
            </a:r>
            <a:br>
              <a:rPr lang="en-US" dirty="0"/>
            </a:br>
            <a:r>
              <a:rPr lang="en-US" dirty="0"/>
              <a:t>unique identifier (key)</a:t>
            </a:r>
          </a:p>
          <a:p>
            <a:r>
              <a:rPr lang="en-US" dirty="0"/>
              <a:t>Identifiers </a:t>
            </a:r>
          </a:p>
          <a:p>
            <a:pPr lvl="1"/>
            <a:r>
              <a:rPr lang="en-US" dirty="0"/>
              <a:t>have equal weight </a:t>
            </a:r>
          </a:p>
          <a:p>
            <a:pPr lvl="1"/>
            <a:r>
              <a:rPr lang="en-US" dirty="0"/>
              <a:t>chosen by researcher or</a:t>
            </a:r>
            <a:br>
              <a:rPr lang="en-US" dirty="0"/>
            </a:br>
            <a:r>
              <a:rPr lang="en-US" dirty="0"/>
              <a:t>availability </a:t>
            </a:r>
          </a:p>
          <a:p>
            <a:endParaRPr lang="en-US" dirty="0"/>
          </a:p>
          <a:p>
            <a:r>
              <a:rPr lang="en-US" dirty="0"/>
              <a:t>Works well if keys are perfect and present in all datasets you want to link. In Example one key not enough (missing data), next key (name) has errors in it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5467" t="41600" r="36000" b="26200"/>
          <a:stretch/>
        </p:blipFill>
        <p:spPr>
          <a:xfrm>
            <a:off x="4182197" y="1530668"/>
            <a:ext cx="4961803" cy="2194643"/>
          </a:xfrm>
          <a:prstGeom prst="rect">
            <a:avLst/>
          </a:prstGeom>
        </p:spPr>
      </p:pic>
      <p:sp>
        <p:nvSpPr>
          <p:cNvPr id="8" name="Oval 7"/>
          <p:cNvSpPr/>
          <p:nvPr/>
        </p:nvSpPr>
        <p:spPr>
          <a:xfrm>
            <a:off x="5220072" y="2519978"/>
            <a:ext cx="864096"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20072" y="3103445"/>
            <a:ext cx="864096"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11960" y="3614743"/>
            <a:ext cx="3352200" cy="261610"/>
          </a:xfrm>
          <a:prstGeom prst="rect">
            <a:avLst/>
          </a:prstGeom>
          <a:noFill/>
        </p:spPr>
        <p:txBody>
          <a:bodyPr wrap="none" rtlCol="0">
            <a:spAutoFit/>
          </a:bodyPr>
          <a:lstStyle/>
          <a:p>
            <a:r>
              <a:rPr lang="en-US" sz="1100" dirty="0"/>
              <a:t>Example: https://en.wikipedia.org/wiki/Record_linkage</a:t>
            </a:r>
          </a:p>
        </p:txBody>
      </p:sp>
    </p:spTree>
    <p:extLst>
      <p:ext uri="{BB962C8B-B14F-4D97-AF65-F5344CB8AC3E}">
        <p14:creationId xmlns:p14="http://schemas.microsoft.com/office/powerpoint/2010/main" val="25543236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Context</a:t>
            </a:r>
          </a:p>
          <a:p>
            <a:r>
              <a:rPr lang="en-US" dirty="0" smtClean="0"/>
              <a:t>Basics of Processing</a:t>
            </a:r>
          </a:p>
          <a:p>
            <a:r>
              <a:rPr lang="en-US" dirty="0" smtClean="0"/>
              <a:t>Blocking</a:t>
            </a:r>
          </a:p>
          <a:p>
            <a:r>
              <a:rPr lang="en-US" dirty="0" smtClean="0">
                <a:solidFill>
                  <a:srgbClr val="FF0000"/>
                </a:solidFill>
              </a:rPr>
              <a:t>Linkage Approaches</a:t>
            </a:r>
          </a:p>
          <a:p>
            <a:r>
              <a:rPr lang="en-US" dirty="0" smtClean="0"/>
              <a:t>Evaluation</a:t>
            </a:r>
            <a:endParaRPr lang="en-US" dirty="0"/>
          </a:p>
        </p:txBody>
      </p:sp>
    </p:spTree>
    <p:extLst>
      <p:ext uri="{BB962C8B-B14F-4D97-AF65-F5344CB8AC3E}">
        <p14:creationId xmlns:p14="http://schemas.microsoft.com/office/powerpoint/2010/main" val="345862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Record Linkage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949723"/>
            <a:ext cx="5054600" cy="364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87624" y="4587974"/>
            <a:ext cx="4824536" cy="369332"/>
          </a:xfrm>
          <a:prstGeom prst="rect">
            <a:avLst/>
          </a:prstGeom>
          <a:noFill/>
        </p:spPr>
        <p:txBody>
          <a:bodyPr wrap="square" rtlCol="0">
            <a:spAutoFit/>
          </a:bodyPr>
          <a:lstStyle/>
          <a:p>
            <a:r>
              <a:rPr lang="en-US" dirty="0"/>
              <a:t>Source: ADRN : Introduction to Record Linkage</a:t>
            </a:r>
          </a:p>
        </p:txBody>
      </p:sp>
    </p:spTree>
    <p:extLst>
      <p:ext uri="{BB962C8B-B14F-4D97-AF65-F5344CB8AC3E}">
        <p14:creationId xmlns:p14="http://schemas.microsoft.com/office/powerpoint/2010/main" val="31737484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75" y="201331"/>
            <a:ext cx="8229600" cy="857250"/>
          </a:xfrm>
        </p:spPr>
        <p:txBody>
          <a:bodyPr/>
          <a:lstStyle/>
          <a:p>
            <a:r>
              <a:rPr lang="en-US" dirty="0"/>
              <a:t>Probabilistic Record Linkage</a:t>
            </a:r>
          </a:p>
        </p:txBody>
      </p:sp>
      <p:sp>
        <p:nvSpPr>
          <p:cNvPr id="3" name="Content Placeholder 2"/>
          <p:cNvSpPr>
            <a:spLocks noGrp="1"/>
          </p:cNvSpPr>
          <p:nvPr>
            <p:ph idx="1"/>
          </p:nvPr>
        </p:nvSpPr>
        <p:spPr>
          <a:xfrm>
            <a:off x="457200" y="1200151"/>
            <a:ext cx="5050904" cy="3778646"/>
          </a:xfrm>
        </p:spPr>
        <p:txBody>
          <a:bodyPr>
            <a:normAutofit fontScale="85000" lnSpcReduction="10000"/>
          </a:bodyPr>
          <a:lstStyle/>
          <a:p>
            <a:r>
              <a:rPr lang="en-US" sz="2400" dirty="0"/>
              <a:t>Basic idea by </a:t>
            </a:r>
            <a:r>
              <a:rPr lang="en-US" sz="2400" dirty="0" err="1"/>
              <a:t>Newcombe</a:t>
            </a:r>
            <a:r>
              <a:rPr lang="en-US" sz="2400" dirty="0"/>
              <a:t> &amp; Kennedy (1962), Theory </a:t>
            </a:r>
            <a:r>
              <a:rPr lang="en-US" sz="2400" dirty="0" err="1"/>
              <a:t>Fellegi</a:t>
            </a:r>
            <a:r>
              <a:rPr lang="en-US" sz="2400" dirty="0"/>
              <a:t> &amp; </a:t>
            </a:r>
            <a:r>
              <a:rPr lang="en-US" sz="2400" dirty="0" err="1"/>
              <a:t>Sunter</a:t>
            </a:r>
            <a:r>
              <a:rPr lang="en-US" sz="2400" dirty="0"/>
              <a:t> (1969)</a:t>
            </a:r>
          </a:p>
          <a:p>
            <a:r>
              <a:rPr lang="en-US" sz="2400" dirty="0"/>
              <a:t>Allows wider range of potential identifiers</a:t>
            </a:r>
          </a:p>
          <a:p>
            <a:r>
              <a:rPr lang="en-US" sz="2400" dirty="0"/>
              <a:t>Computing weights based on estimated ability to match or not match (frequency ratios)</a:t>
            </a:r>
            <a:endParaRPr lang="en-US" sz="2000" dirty="0"/>
          </a:p>
          <a:p>
            <a:r>
              <a:rPr lang="en-US" sz="2400" dirty="0"/>
              <a:t>Unlike rule based method, algorithms can be trained</a:t>
            </a:r>
          </a:p>
          <a:p>
            <a:r>
              <a:rPr lang="en-US" sz="2400" dirty="0"/>
              <a:t>Problem: Estimating errors and thresholds, independence assumption, clerical review, individual variables not string</a:t>
            </a:r>
          </a:p>
        </p:txBody>
      </p:sp>
      <p:sp>
        <p:nvSpPr>
          <p:cNvPr id="4" name="Rectangle 3"/>
          <p:cNvSpPr/>
          <p:nvPr/>
        </p:nvSpPr>
        <p:spPr>
          <a:xfrm>
            <a:off x="5580112" y="1131590"/>
            <a:ext cx="3510136" cy="3847207"/>
          </a:xfrm>
          <a:prstGeom prst="rect">
            <a:avLst/>
          </a:prstGeom>
          <a:ln w="19050">
            <a:solidFill>
              <a:srgbClr val="FF0000"/>
            </a:solidFill>
          </a:ln>
        </p:spPr>
        <p:txBody>
          <a:bodyPr wrap="square">
            <a:spAutoFit/>
          </a:bodyPr>
          <a:lstStyle/>
          <a:p>
            <a:r>
              <a:rPr lang="en-US" sz="2400" dirty="0"/>
              <a:t>Often used:</a:t>
            </a:r>
          </a:p>
          <a:p>
            <a:pPr lvl="1"/>
            <a:r>
              <a:rPr lang="en-US" sz="2000" b="1" dirty="0"/>
              <a:t>M-probability</a:t>
            </a:r>
            <a:r>
              <a:rPr lang="en-US" sz="2000" dirty="0"/>
              <a:t>: probability that a field agrees given that the pair of records is a true match</a:t>
            </a:r>
          </a:p>
          <a:p>
            <a:pPr lvl="1"/>
            <a:r>
              <a:rPr lang="en-US" sz="2000" b="1" dirty="0"/>
              <a:t>U-probability</a:t>
            </a:r>
            <a:r>
              <a:rPr lang="en-US" sz="2000" dirty="0"/>
              <a:t>: probability that a field agrees given that the pair of records is NOT a true match</a:t>
            </a:r>
          </a:p>
          <a:p>
            <a:pPr lvl="1"/>
            <a:endParaRPr lang="en-US" sz="2000" dirty="0"/>
          </a:p>
          <a:p>
            <a:pPr lvl="1"/>
            <a:r>
              <a:rPr lang="en-US" sz="2000" dirty="0"/>
              <a:t>U probability for birth month 1/12 appx. 0.083</a:t>
            </a:r>
          </a:p>
        </p:txBody>
      </p:sp>
    </p:spTree>
    <p:extLst>
      <p:ext uri="{BB962C8B-B14F-4D97-AF65-F5344CB8AC3E}">
        <p14:creationId xmlns:p14="http://schemas.microsoft.com/office/powerpoint/2010/main" val="4526239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a:t>Felligini-Sunter: notation</a:t>
            </a:r>
          </a:p>
        </p:txBody>
      </p:sp>
      <p:sp>
        <p:nvSpPr>
          <p:cNvPr id="9219" name="Rectangle 3"/>
          <p:cNvSpPr>
            <a:spLocks noGrp="1" noChangeArrowheads="1"/>
          </p:cNvSpPr>
          <p:nvPr>
            <p:ph type="body" idx="1"/>
          </p:nvPr>
        </p:nvSpPr>
        <p:spPr>
          <a:xfrm>
            <a:off x="685800" y="1257300"/>
            <a:ext cx="7924800" cy="3543300"/>
          </a:xfrm>
        </p:spPr>
        <p:txBody>
          <a:bodyPr>
            <a:normAutofit fontScale="92500" lnSpcReduction="10000"/>
          </a:bodyPr>
          <a:lstStyle/>
          <a:p>
            <a:pPr eaLnBrk="1" hangingPunct="1">
              <a:lnSpc>
                <a:spcPct val="90000"/>
              </a:lnSpc>
            </a:pPr>
            <a:r>
              <a:rPr lang="en-US" altLang="en-US" sz="2800" dirty="0"/>
              <a:t>Two sets to link: </a:t>
            </a:r>
            <a:r>
              <a:rPr lang="en-US" altLang="en-US" sz="2800" i="1" dirty="0"/>
              <a:t>A </a:t>
            </a:r>
            <a:r>
              <a:rPr lang="en-US" altLang="en-US" sz="2800" dirty="0"/>
              <a:t>and </a:t>
            </a:r>
            <a:r>
              <a:rPr lang="en-US" altLang="en-US" sz="2800" i="1" dirty="0"/>
              <a:t>B</a:t>
            </a:r>
          </a:p>
          <a:p>
            <a:pPr eaLnBrk="1" hangingPunct="1">
              <a:lnSpc>
                <a:spcPct val="90000"/>
              </a:lnSpc>
            </a:pPr>
            <a:r>
              <a:rPr lang="en-US" altLang="en-US" sz="2800" i="1" dirty="0"/>
              <a:t>A x B = {(</a:t>
            </a:r>
            <a:r>
              <a:rPr lang="en-US" altLang="en-US" sz="2800" i="1" dirty="0" err="1"/>
              <a:t>a,b</a:t>
            </a:r>
            <a:r>
              <a:rPr lang="en-US" altLang="en-US" sz="2800" i="1" dirty="0"/>
              <a:t>) : a</a:t>
            </a:r>
            <a:r>
              <a:rPr lang="el-GR" altLang="en-US" sz="2800" i="1" dirty="0">
                <a:latin typeface="Calibri"/>
              </a:rPr>
              <a:t> ϵ </a:t>
            </a:r>
            <a:r>
              <a:rPr lang="en-US" altLang="en-US" sz="2800" i="1" dirty="0"/>
              <a:t>A, b</a:t>
            </a:r>
            <a:r>
              <a:rPr lang="el-GR" altLang="en-US" sz="2800" i="1" dirty="0">
                <a:latin typeface="Calibri"/>
              </a:rPr>
              <a:t> ϵ </a:t>
            </a:r>
            <a:r>
              <a:rPr lang="en-US" altLang="en-US" sz="2800" i="1" dirty="0"/>
              <a:t>B} </a:t>
            </a:r>
            <a:r>
              <a:rPr lang="en-US" altLang="en-US" sz="2800" dirty="0"/>
              <a:t>= </a:t>
            </a:r>
            <a:r>
              <a:rPr lang="en-US" altLang="en-US" sz="2800" i="1" dirty="0"/>
              <a:t>M </a:t>
            </a:r>
            <a:r>
              <a:rPr lang="en-US" altLang="en-US" sz="2800" i="1" dirty="0">
                <a:latin typeface="cmsy10" pitchFamily="34" charset="0"/>
              </a:rPr>
              <a:t>U</a:t>
            </a:r>
            <a:r>
              <a:rPr lang="en-US" altLang="en-US" sz="2800" i="1" dirty="0"/>
              <a:t> U</a:t>
            </a:r>
            <a:r>
              <a:rPr lang="en-US" altLang="en-US" sz="2800" dirty="0"/>
              <a:t> </a:t>
            </a:r>
          </a:p>
          <a:p>
            <a:pPr lvl="1" eaLnBrk="1" hangingPunct="1">
              <a:lnSpc>
                <a:spcPct val="90000"/>
              </a:lnSpc>
            </a:pPr>
            <a:r>
              <a:rPr lang="en-US" altLang="en-US" sz="2400" i="1" dirty="0"/>
              <a:t>M = matched </a:t>
            </a:r>
            <a:r>
              <a:rPr lang="en-US" altLang="en-US" sz="2400" dirty="0"/>
              <a:t>pairs</a:t>
            </a:r>
            <a:r>
              <a:rPr lang="en-US" altLang="en-US" sz="2400" i="1" dirty="0"/>
              <a:t>, U=</a:t>
            </a:r>
            <a:r>
              <a:rPr lang="en-US" altLang="en-US" sz="2400" dirty="0"/>
              <a:t> </a:t>
            </a:r>
            <a:r>
              <a:rPr lang="en-US" altLang="en-US" sz="2400" i="1" dirty="0"/>
              <a:t>unmatched </a:t>
            </a:r>
            <a:r>
              <a:rPr lang="en-US" altLang="en-US" sz="2400" dirty="0"/>
              <a:t>pairs</a:t>
            </a:r>
          </a:p>
          <a:p>
            <a:pPr eaLnBrk="1" hangingPunct="1">
              <a:lnSpc>
                <a:spcPct val="90000"/>
              </a:lnSpc>
            </a:pPr>
            <a:r>
              <a:rPr lang="en-US" altLang="en-US" sz="2800" dirty="0"/>
              <a:t>Record for </a:t>
            </a:r>
            <a:r>
              <a:rPr lang="en-US" altLang="en-US" sz="2800" i="1" dirty="0"/>
              <a:t>a</a:t>
            </a:r>
            <a:r>
              <a:rPr lang="el-GR" altLang="en-US" sz="2800" i="1" dirty="0">
                <a:latin typeface="Calibri"/>
              </a:rPr>
              <a:t> ϵ</a:t>
            </a:r>
            <a:r>
              <a:rPr lang="en-US" altLang="en-US" sz="2800" i="1" dirty="0"/>
              <a:t> A </a:t>
            </a:r>
            <a:r>
              <a:rPr lang="en-US" altLang="en-US" sz="2800" dirty="0"/>
              <a:t>is </a:t>
            </a:r>
            <a:r>
              <a:rPr lang="en-US" altLang="en-US" sz="2800" dirty="0">
                <a:latin typeface="Symbol" pitchFamily="18" charset="2"/>
              </a:rPr>
              <a:t>a</a:t>
            </a:r>
            <a:r>
              <a:rPr lang="en-US" altLang="en-US" sz="2800" dirty="0"/>
              <a:t>(</a:t>
            </a:r>
            <a:r>
              <a:rPr lang="en-US" altLang="en-US" sz="2800" i="1" dirty="0"/>
              <a:t>a</a:t>
            </a:r>
            <a:r>
              <a:rPr lang="en-US" altLang="en-US" sz="2800" dirty="0"/>
              <a:t>), for </a:t>
            </a:r>
            <a:r>
              <a:rPr lang="en-US" altLang="en-US" sz="2800" i="1" dirty="0"/>
              <a:t>b</a:t>
            </a:r>
            <a:r>
              <a:rPr lang="el-GR" altLang="en-US" sz="2800" i="1" dirty="0">
                <a:latin typeface="Calibri"/>
              </a:rPr>
              <a:t> ϵ</a:t>
            </a:r>
            <a:r>
              <a:rPr lang="en-US" altLang="en-US" sz="2800" i="1" dirty="0"/>
              <a:t> B </a:t>
            </a:r>
            <a:r>
              <a:rPr lang="en-US" altLang="en-US" sz="2800" dirty="0"/>
              <a:t>is </a:t>
            </a:r>
            <a:r>
              <a:rPr lang="en-US" altLang="en-US" sz="2800" dirty="0">
                <a:latin typeface="Symbol" pitchFamily="18" charset="2"/>
              </a:rPr>
              <a:t>b</a:t>
            </a:r>
            <a:r>
              <a:rPr lang="en-US" altLang="en-US" sz="2800" dirty="0"/>
              <a:t>(</a:t>
            </a:r>
            <a:r>
              <a:rPr lang="en-US" altLang="en-US" sz="2800" i="1" dirty="0"/>
              <a:t>b</a:t>
            </a:r>
            <a:r>
              <a:rPr lang="en-US" altLang="en-US" sz="2800" dirty="0"/>
              <a:t>)</a:t>
            </a:r>
          </a:p>
          <a:p>
            <a:pPr eaLnBrk="1" hangingPunct="1">
              <a:lnSpc>
                <a:spcPct val="90000"/>
              </a:lnSpc>
            </a:pPr>
            <a:r>
              <a:rPr lang="en-US" altLang="en-US" sz="2800" i="1" dirty="0"/>
              <a:t>Comparison vector, </a:t>
            </a:r>
            <a:r>
              <a:rPr lang="en-US" altLang="en-US" sz="2800" dirty="0"/>
              <a:t>written </a:t>
            </a:r>
            <a:r>
              <a:rPr lang="en-US" altLang="en-US" sz="2800" dirty="0">
                <a:latin typeface="Symbol" pitchFamily="18" charset="2"/>
              </a:rPr>
              <a:t>g</a:t>
            </a:r>
            <a:r>
              <a:rPr lang="en-US" altLang="en-US" sz="2800" i="1" dirty="0"/>
              <a:t>(</a:t>
            </a:r>
            <a:r>
              <a:rPr lang="en-US" altLang="en-US" sz="2800" i="1" dirty="0" err="1"/>
              <a:t>a,b</a:t>
            </a:r>
            <a:r>
              <a:rPr lang="en-US" altLang="en-US" sz="2800" i="1" dirty="0"/>
              <a:t>), </a:t>
            </a:r>
            <a:r>
              <a:rPr lang="en-US" altLang="en-US" sz="2800" dirty="0"/>
              <a:t>contains “comparison features” (e.g., “last names are same”, “birthdates are same year”, …)</a:t>
            </a:r>
          </a:p>
          <a:p>
            <a:pPr lvl="1" eaLnBrk="1" hangingPunct="1">
              <a:lnSpc>
                <a:spcPct val="90000"/>
              </a:lnSpc>
            </a:pPr>
            <a:r>
              <a:rPr lang="en-US" altLang="en-US" sz="2400" dirty="0"/>
              <a:t> </a:t>
            </a:r>
            <a:r>
              <a:rPr lang="en-US" altLang="en-US" sz="2400" dirty="0">
                <a:latin typeface="Symbol" pitchFamily="18" charset="2"/>
              </a:rPr>
              <a:t>g</a:t>
            </a:r>
            <a:r>
              <a:rPr lang="en-US" altLang="en-US" sz="2400" dirty="0"/>
              <a:t>(</a:t>
            </a:r>
            <a:r>
              <a:rPr lang="en-US" altLang="en-US" sz="2400" i="1" dirty="0" err="1"/>
              <a:t>a,b</a:t>
            </a:r>
            <a:r>
              <a:rPr lang="en-US" altLang="en-US" sz="2400" i="1" dirty="0"/>
              <a:t>)=</a:t>
            </a:r>
            <a:r>
              <a:rPr lang="en-US" altLang="en-US" sz="2400" dirty="0">
                <a:latin typeface="cmsy10" pitchFamily="34" charset="0"/>
              </a:rPr>
              <a:t>f(</a:t>
            </a:r>
            <a:r>
              <a:rPr lang="en-US" altLang="en-US" sz="2400" dirty="0"/>
              <a:t> </a:t>
            </a:r>
            <a:r>
              <a:rPr lang="en-US" altLang="en-US" sz="2400" dirty="0">
                <a:latin typeface="Symbol" pitchFamily="18" charset="2"/>
              </a:rPr>
              <a:t>g</a:t>
            </a:r>
            <a:r>
              <a:rPr lang="en-US" altLang="en-US" sz="2400" i="1" baseline="30000" dirty="0"/>
              <a:t>1</a:t>
            </a:r>
            <a:r>
              <a:rPr lang="en-US" altLang="en-US" sz="2400" i="1" dirty="0"/>
              <a:t>(</a:t>
            </a:r>
            <a:r>
              <a:rPr lang="en-US" altLang="en-US" sz="2400" i="1" dirty="0">
                <a:latin typeface="Symbol" pitchFamily="18" charset="2"/>
              </a:rPr>
              <a:t>a</a:t>
            </a:r>
            <a:r>
              <a:rPr lang="en-US" altLang="en-US" sz="2400" i="1" dirty="0"/>
              <a:t>(a),</a:t>
            </a:r>
            <a:r>
              <a:rPr lang="en-US" altLang="en-US" sz="2400" i="1" dirty="0">
                <a:latin typeface="Symbol" pitchFamily="18" charset="2"/>
              </a:rPr>
              <a:t>b</a:t>
            </a:r>
            <a:r>
              <a:rPr lang="en-US" altLang="en-US" sz="2400" i="1" dirty="0"/>
              <a:t>(b)),…, </a:t>
            </a:r>
            <a:r>
              <a:rPr lang="en-US" altLang="en-US" sz="2400" dirty="0" err="1">
                <a:latin typeface="Symbol" pitchFamily="18" charset="2"/>
              </a:rPr>
              <a:t>g</a:t>
            </a:r>
            <a:r>
              <a:rPr lang="en-US" altLang="en-US" sz="2400" i="1" baseline="30000" dirty="0" err="1"/>
              <a:t>K</a:t>
            </a:r>
            <a:r>
              <a:rPr lang="en-US" altLang="en-US" sz="2400" i="1" dirty="0"/>
              <a:t>(</a:t>
            </a:r>
            <a:r>
              <a:rPr lang="en-US" altLang="en-US" sz="2400" i="1" dirty="0">
                <a:latin typeface="Symbol" pitchFamily="18" charset="2"/>
              </a:rPr>
              <a:t>a</a:t>
            </a:r>
            <a:r>
              <a:rPr lang="en-US" altLang="en-US" sz="2400" i="1" dirty="0"/>
              <a:t>(a),</a:t>
            </a:r>
            <a:r>
              <a:rPr lang="en-US" altLang="en-US" sz="2400" i="1" dirty="0">
                <a:latin typeface="Symbol" pitchFamily="18" charset="2"/>
              </a:rPr>
              <a:t>b</a:t>
            </a:r>
            <a:r>
              <a:rPr lang="en-US" altLang="en-US" sz="2400" i="1" dirty="0"/>
              <a:t>(b))</a:t>
            </a:r>
            <a:endParaRPr lang="en-US" altLang="en-US" sz="2400" dirty="0"/>
          </a:p>
          <a:p>
            <a:pPr eaLnBrk="1" hangingPunct="1">
              <a:lnSpc>
                <a:spcPct val="90000"/>
              </a:lnSpc>
            </a:pPr>
            <a:r>
              <a:rPr lang="en-US" altLang="en-US" sz="2800" i="1" dirty="0"/>
              <a:t>Comparison space </a:t>
            </a:r>
            <a:r>
              <a:rPr lang="en-US" altLang="en-US" sz="2800" dirty="0">
                <a:latin typeface="Symbol" pitchFamily="18" charset="2"/>
              </a:rPr>
              <a:t>G</a:t>
            </a:r>
            <a:r>
              <a:rPr lang="en-US" altLang="en-US" sz="2800" dirty="0"/>
              <a:t> = range of </a:t>
            </a:r>
            <a:r>
              <a:rPr lang="en-US" altLang="en-US" sz="2800" dirty="0">
                <a:latin typeface="Symbol" pitchFamily="18" charset="2"/>
              </a:rPr>
              <a:t>g</a:t>
            </a:r>
            <a:r>
              <a:rPr lang="en-US" altLang="en-US" sz="2800" i="1" dirty="0"/>
              <a:t>(</a:t>
            </a:r>
            <a:r>
              <a:rPr lang="en-US" altLang="en-US" sz="2800" i="1" dirty="0" err="1"/>
              <a:t>a,b</a:t>
            </a:r>
            <a:r>
              <a:rPr lang="en-US" altLang="en-US" sz="2800" i="1" dirty="0"/>
              <a:t>)</a:t>
            </a:r>
            <a:endParaRPr lang="en-US" altLang="en-US" sz="2800" dirty="0">
              <a:latin typeface="cmsy10" pitchFamily="34" charset="0"/>
            </a:endParaRPr>
          </a:p>
          <a:p>
            <a:pPr lvl="1" eaLnBrk="1" hangingPunct="1">
              <a:lnSpc>
                <a:spcPct val="90000"/>
              </a:lnSpc>
              <a:buFontTx/>
              <a:buNone/>
            </a:pPr>
            <a:endParaRPr lang="en-US" altLang="en-US" dirty="0">
              <a:latin typeface="cmsy10" pitchFamily="34" charset="0"/>
            </a:endParaRPr>
          </a:p>
          <a:p>
            <a:pPr lvl="1" eaLnBrk="1" hangingPunct="1">
              <a:lnSpc>
                <a:spcPct val="90000"/>
              </a:lnSpc>
            </a:pPr>
            <a:endParaRPr lang="en-US"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865" y="3623099"/>
            <a:ext cx="27241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8430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1640" y="1347614"/>
            <a:ext cx="6066650" cy="3881040"/>
          </a:xfrm>
          <a:prstGeom prst="rect">
            <a:avLst/>
          </a:prstGeom>
        </p:spPr>
      </p:pic>
      <p:sp>
        <p:nvSpPr>
          <p:cNvPr id="3" name="Title 2"/>
          <p:cNvSpPr>
            <a:spLocks noGrp="1"/>
          </p:cNvSpPr>
          <p:nvPr>
            <p:ph type="title"/>
          </p:nvPr>
        </p:nvSpPr>
        <p:spPr/>
        <p:txBody>
          <a:bodyPr/>
          <a:lstStyle/>
          <a:p>
            <a:r>
              <a:rPr lang="en-US" dirty="0" smtClean="0"/>
              <a:t>Back to Canonical Problem</a:t>
            </a:r>
            <a:endParaRPr lang="en-US" dirty="0"/>
          </a:p>
        </p:txBody>
      </p:sp>
    </p:spTree>
    <p:extLst>
      <p:ext uri="{BB962C8B-B14F-4D97-AF65-F5344CB8AC3E}">
        <p14:creationId xmlns:p14="http://schemas.microsoft.com/office/powerpoint/2010/main" val="691484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Context</a:t>
            </a:r>
          </a:p>
          <a:p>
            <a:r>
              <a:rPr lang="en-US" dirty="0" smtClean="0"/>
              <a:t>Basics of Processing</a:t>
            </a:r>
          </a:p>
          <a:p>
            <a:r>
              <a:rPr lang="en-US" dirty="0" smtClean="0"/>
              <a:t>Blocking</a:t>
            </a:r>
          </a:p>
          <a:p>
            <a:r>
              <a:rPr lang="en-US" dirty="0" smtClean="0"/>
              <a:t>Linkage Approaches</a:t>
            </a:r>
          </a:p>
          <a:p>
            <a:r>
              <a:rPr lang="en-US" dirty="0" smtClean="0"/>
              <a:t>Evaluation</a:t>
            </a:r>
            <a:endParaRPr lang="en-US" dirty="0"/>
          </a:p>
        </p:txBody>
      </p:sp>
    </p:spTree>
    <p:extLst>
      <p:ext uri="{BB962C8B-B14F-4D97-AF65-F5344CB8AC3E}">
        <p14:creationId xmlns:p14="http://schemas.microsoft.com/office/powerpoint/2010/main" val="19174386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in practice</a:t>
            </a:r>
          </a:p>
        </p:txBody>
      </p:sp>
      <p:sp>
        <p:nvSpPr>
          <p:cNvPr id="3" name="Content Placeholder 2"/>
          <p:cNvSpPr>
            <a:spLocks noGrp="1"/>
          </p:cNvSpPr>
          <p:nvPr>
            <p:ph idx="1"/>
          </p:nvPr>
        </p:nvSpPr>
        <p:spPr>
          <a:xfrm>
            <a:off x="457200" y="1200150"/>
            <a:ext cx="8363272" cy="3675855"/>
          </a:xfrm>
        </p:spPr>
        <p:txBody>
          <a:bodyPr>
            <a:normAutofit fontScale="70000" lnSpcReduction="20000"/>
          </a:bodyPr>
          <a:lstStyle/>
          <a:p>
            <a:pPr marL="514350" indent="-514350">
              <a:buFont typeface="+mj-lt"/>
              <a:buAutoNum type="arabicPeriod"/>
            </a:pPr>
            <a:r>
              <a:rPr lang="en-US" dirty="0"/>
              <a:t>each matching variable is compared and assigned a score (weight) based on how well it matches </a:t>
            </a:r>
          </a:p>
          <a:p>
            <a:pPr marL="514350" indent="-514350">
              <a:buFont typeface="+mj-lt"/>
              <a:buAutoNum type="arabicPeriod"/>
            </a:pPr>
            <a:r>
              <a:rPr lang="en-US" dirty="0"/>
              <a:t>frequency analysis of data values is important </a:t>
            </a:r>
          </a:p>
          <a:p>
            <a:pPr marL="514350" indent="-514350">
              <a:buFont typeface="+mj-lt"/>
              <a:buAutoNum type="arabicPeriod"/>
            </a:pPr>
            <a:r>
              <a:rPr lang="en-US" dirty="0"/>
              <a:t>uncommon value agreement stronger evidence for linkage (e.g. Anastasia vs. John)</a:t>
            </a:r>
          </a:p>
          <a:p>
            <a:pPr marL="514350" indent="-514350">
              <a:buFont typeface="+mj-lt"/>
              <a:buAutoNum type="arabicPeriod"/>
            </a:pPr>
            <a:r>
              <a:rPr lang="en-US" dirty="0"/>
              <a:t>calculates a score for each field that indicates, for any pair of records, how likely it is that they both refer to the same entity </a:t>
            </a:r>
          </a:p>
          <a:p>
            <a:pPr marL="514350" indent="-514350">
              <a:buFont typeface="+mj-lt"/>
              <a:buAutoNum type="arabicPeriod"/>
            </a:pPr>
            <a:r>
              <a:rPr lang="en-US" dirty="0"/>
              <a:t>sum the scores over fields </a:t>
            </a:r>
          </a:p>
          <a:p>
            <a:pPr marL="514350" indent="-514350">
              <a:buFont typeface="+mj-lt"/>
              <a:buAutoNum type="arabicPeriod"/>
            </a:pPr>
            <a:r>
              <a:rPr lang="en-US" dirty="0"/>
              <a:t>sort record pairs in order of their scores (weights)</a:t>
            </a:r>
          </a:p>
          <a:p>
            <a:pPr marL="0" indent="0">
              <a:buNone/>
            </a:pPr>
            <a:endParaRPr lang="en-US" dirty="0"/>
          </a:p>
          <a:p>
            <a:pPr marL="0" indent="0">
              <a:buNone/>
            </a:pPr>
            <a:r>
              <a:rPr lang="en-US" dirty="0"/>
              <a:t>BLOCKING really critical </a:t>
            </a:r>
          </a:p>
        </p:txBody>
      </p:sp>
    </p:spTree>
    <p:extLst>
      <p:ext uri="{BB962C8B-B14F-4D97-AF65-F5344CB8AC3E}">
        <p14:creationId xmlns:p14="http://schemas.microsoft.com/office/powerpoint/2010/main" val="2603857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05BC3CA-84ED-42F6-94DA-C87462A03720}" type="slidenum">
              <a:rPr lang="en-US" altLang="en-US"/>
              <a:pPr/>
              <a:t>41</a:t>
            </a:fld>
            <a:endParaRPr lang="en-US" altLang="en-US"/>
          </a:p>
        </p:txBody>
      </p:sp>
      <p:sp>
        <p:nvSpPr>
          <p:cNvPr id="223234" name="Rectangle 2"/>
          <p:cNvSpPr>
            <a:spLocks noGrp="1" noChangeArrowheads="1"/>
          </p:cNvSpPr>
          <p:nvPr>
            <p:ph type="body" idx="1"/>
          </p:nvPr>
        </p:nvSpPr>
        <p:spPr>
          <a:xfrm>
            <a:off x="683568" y="857250"/>
            <a:ext cx="7145982" cy="3943350"/>
          </a:xfrm>
        </p:spPr>
        <p:txBody>
          <a:bodyPr>
            <a:normAutofit/>
          </a:bodyPr>
          <a:lstStyle/>
          <a:p>
            <a:pPr marL="340519" indent="-252413">
              <a:tabLst>
                <a:tab pos="88106" algn="l"/>
              </a:tabLst>
            </a:pPr>
            <a:r>
              <a:rPr lang="en-US" altLang="en-US" sz="2800" dirty="0"/>
              <a:t>Reliability of data fields</a:t>
            </a:r>
          </a:p>
          <a:p>
            <a:pPr marL="728663" lvl="1">
              <a:tabLst>
                <a:tab pos="88106" algn="l"/>
              </a:tabLst>
            </a:pPr>
            <a:r>
              <a:rPr lang="en-US" altLang="en-US" sz="2400" dirty="0"/>
              <a:t>Greater reliability results in increased odds of correct match</a:t>
            </a:r>
          </a:p>
          <a:p>
            <a:pPr marL="985838" lvl="2">
              <a:tabLst>
                <a:tab pos="88106" algn="l"/>
              </a:tabLst>
            </a:pPr>
            <a:r>
              <a:rPr lang="en-US" altLang="en-US" sz="2000" dirty="0"/>
              <a:t>A match on a high-quality, reliably entered field is good</a:t>
            </a:r>
          </a:p>
          <a:p>
            <a:pPr marL="985838" lvl="2">
              <a:tabLst>
                <a:tab pos="88106" algn="l"/>
              </a:tabLst>
            </a:pPr>
            <a:r>
              <a:rPr lang="en-US" altLang="en-US" sz="2000" dirty="0"/>
              <a:t>Not matching on a poor-quality field with lots of known data entry errors may not be a fatal error</a:t>
            </a:r>
          </a:p>
          <a:p>
            <a:pPr marL="728663" lvl="1">
              <a:tabLst>
                <a:tab pos="88106" algn="l"/>
              </a:tabLst>
            </a:pPr>
            <a:r>
              <a:rPr lang="en-US" altLang="en-US" sz="2400" dirty="0"/>
              <a:t>If a field is pure noise, correct matches will be random across the databases</a:t>
            </a:r>
          </a:p>
        </p:txBody>
      </p:sp>
      <p:sp>
        <p:nvSpPr>
          <p:cNvPr id="223235" name="Rectangle 3"/>
          <p:cNvSpPr>
            <a:spLocks noGrp="1" noChangeArrowheads="1"/>
          </p:cNvSpPr>
          <p:nvPr>
            <p:ph type="title"/>
          </p:nvPr>
        </p:nvSpPr>
        <p:spPr>
          <a:xfrm>
            <a:off x="0" y="57150"/>
            <a:ext cx="9108504" cy="857250"/>
          </a:xfrm>
        </p:spPr>
        <p:txBody>
          <a:bodyPr>
            <a:noAutofit/>
          </a:bodyPr>
          <a:lstStyle/>
          <a:p>
            <a:r>
              <a:rPr lang="en-US" altLang="en-US" dirty="0"/>
              <a:t>Factors Influencing Likelihood of Match</a:t>
            </a:r>
          </a:p>
        </p:txBody>
      </p:sp>
      <p:sp>
        <p:nvSpPr>
          <p:cNvPr id="5" name="TextBox 4"/>
          <p:cNvSpPr txBox="1"/>
          <p:nvPr/>
        </p:nvSpPr>
        <p:spPr>
          <a:xfrm>
            <a:off x="0" y="4767263"/>
            <a:ext cx="9180512" cy="646331"/>
          </a:xfrm>
          <a:prstGeom prst="rect">
            <a:avLst/>
          </a:prstGeom>
          <a:noFill/>
        </p:spPr>
        <p:txBody>
          <a:bodyPr wrap="square" rtlCol="0">
            <a:spAutoFit/>
          </a:bodyPr>
          <a:lstStyle/>
          <a:p>
            <a:r>
              <a:rPr lang="en-US" altLang="en-US" b="1" dirty="0">
                <a:solidFill>
                  <a:srgbClr val="534BF7"/>
                </a:solidFill>
              </a:rPr>
              <a:t>Probabilistic Linkage: Issues and </a:t>
            </a:r>
            <a:r>
              <a:rPr lang="en-US" altLang="en-US" b="1" dirty="0" smtClean="0">
                <a:solidFill>
                  <a:srgbClr val="534BF7"/>
                </a:solidFill>
              </a:rPr>
              <a:t>Strategies: </a:t>
            </a:r>
            <a:r>
              <a:rPr lang="en-US" altLang="en-US" dirty="0"/>
              <a:t>Craig A. Mason, Ph.D</a:t>
            </a:r>
            <a:r>
              <a:rPr lang="en-US" altLang="en-US" dirty="0" smtClean="0"/>
              <a:t>. University </a:t>
            </a:r>
            <a:r>
              <a:rPr lang="en-US" altLang="en-US" dirty="0"/>
              <a:t>of Maine</a:t>
            </a:r>
          </a:p>
          <a:p>
            <a:endParaRPr lang="en-US" dirty="0"/>
          </a:p>
        </p:txBody>
      </p:sp>
    </p:spTree>
    <p:extLst>
      <p:ext uri="{BB962C8B-B14F-4D97-AF65-F5344CB8AC3E}">
        <p14:creationId xmlns:p14="http://schemas.microsoft.com/office/powerpoint/2010/main" val="32972882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1933AFB8-2385-4819-908F-97CE7FF73791}" type="slidenum">
              <a:rPr lang="en-US" altLang="en-US"/>
              <a:pPr/>
              <a:t>42</a:t>
            </a:fld>
            <a:endParaRPr lang="en-US" altLang="en-US"/>
          </a:p>
        </p:txBody>
      </p:sp>
      <p:sp>
        <p:nvSpPr>
          <p:cNvPr id="249858" name="Rectangle 2"/>
          <p:cNvSpPr>
            <a:spLocks noGrp="1" noChangeArrowheads="1"/>
          </p:cNvSpPr>
          <p:nvPr>
            <p:ph type="body" idx="1"/>
          </p:nvPr>
        </p:nvSpPr>
        <p:spPr>
          <a:xfrm>
            <a:off x="-108520" y="857250"/>
            <a:ext cx="8496944" cy="3886200"/>
          </a:xfrm>
        </p:spPr>
        <p:txBody>
          <a:bodyPr>
            <a:normAutofit/>
          </a:bodyPr>
          <a:lstStyle/>
          <a:p>
            <a:pPr marL="340519" indent="-252413">
              <a:lnSpc>
                <a:spcPct val="90000"/>
              </a:lnSpc>
              <a:tabLst>
                <a:tab pos="88106" algn="l"/>
              </a:tabLst>
            </a:pPr>
            <a:r>
              <a:rPr lang="en-US" altLang="en-US" sz="2800" dirty="0"/>
              <a:t>Frequency of field values</a:t>
            </a:r>
          </a:p>
          <a:p>
            <a:pPr marL="728663" lvl="1">
              <a:lnSpc>
                <a:spcPct val="90000"/>
              </a:lnSpc>
              <a:tabLst>
                <a:tab pos="88106" algn="l"/>
              </a:tabLst>
            </a:pPr>
            <a:r>
              <a:rPr lang="en-US" altLang="en-US" sz="2400" dirty="0"/>
              <a:t>The more common the value in a field, the greater the odds that the records will be erroneously matched</a:t>
            </a:r>
          </a:p>
          <a:p>
            <a:pPr marL="985838" lvl="2">
              <a:lnSpc>
                <a:spcPct val="90000"/>
              </a:lnSpc>
              <a:tabLst>
                <a:tab pos="88106" algn="l"/>
              </a:tabLst>
            </a:pPr>
            <a:r>
              <a:rPr lang="en-US" altLang="en-US" sz="2000" dirty="0"/>
              <a:t>A match based on the name </a:t>
            </a:r>
            <a:r>
              <a:rPr lang="en-US" altLang="en-US" sz="2000" dirty="0" err="1"/>
              <a:t>Zbignew</a:t>
            </a:r>
            <a:r>
              <a:rPr lang="en-US" altLang="en-US" sz="2000" dirty="0"/>
              <a:t> is a relatively good indicator of a match, even if there may be disagreement in other fields</a:t>
            </a:r>
          </a:p>
          <a:p>
            <a:pPr marL="985838" lvl="2">
              <a:lnSpc>
                <a:spcPct val="90000"/>
              </a:lnSpc>
              <a:tabLst>
                <a:tab pos="88106" algn="l"/>
              </a:tabLst>
            </a:pPr>
            <a:r>
              <a:rPr lang="en-US" altLang="en-US" sz="2000" dirty="0"/>
              <a:t>A match based on the name John may be of much less value, requiring matches on more fields in order to conclude two records are the same individual</a:t>
            </a:r>
          </a:p>
          <a:p>
            <a:pPr marL="340519" indent="-252413">
              <a:lnSpc>
                <a:spcPct val="90000"/>
              </a:lnSpc>
              <a:tabLst>
                <a:tab pos="88106" algn="l"/>
              </a:tabLst>
            </a:pPr>
            <a:r>
              <a:rPr lang="en-US" altLang="en-US" sz="2800" dirty="0"/>
              <a:t>Number of expected matches one would obtain randomly</a:t>
            </a:r>
          </a:p>
        </p:txBody>
      </p:sp>
      <p:sp>
        <p:nvSpPr>
          <p:cNvPr id="249859" name="Rectangle 3"/>
          <p:cNvSpPr>
            <a:spLocks noGrp="1" noChangeArrowheads="1"/>
          </p:cNvSpPr>
          <p:nvPr>
            <p:ph type="title"/>
          </p:nvPr>
        </p:nvSpPr>
        <p:spPr>
          <a:xfrm>
            <a:off x="0" y="57150"/>
            <a:ext cx="9180512" cy="857250"/>
          </a:xfrm>
        </p:spPr>
        <p:txBody>
          <a:bodyPr>
            <a:noAutofit/>
          </a:bodyPr>
          <a:lstStyle/>
          <a:p>
            <a:r>
              <a:rPr lang="en-US" altLang="en-US" dirty="0"/>
              <a:t>Factors Influencing Likelihood of Match</a:t>
            </a:r>
          </a:p>
        </p:txBody>
      </p:sp>
      <p:sp>
        <p:nvSpPr>
          <p:cNvPr id="5" name="TextBox 4"/>
          <p:cNvSpPr txBox="1"/>
          <p:nvPr/>
        </p:nvSpPr>
        <p:spPr>
          <a:xfrm>
            <a:off x="0" y="4767263"/>
            <a:ext cx="9180512" cy="646331"/>
          </a:xfrm>
          <a:prstGeom prst="rect">
            <a:avLst/>
          </a:prstGeom>
          <a:noFill/>
        </p:spPr>
        <p:txBody>
          <a:bodyPr wrap="square" rtlCol="0">
            <a:spAutoFit/>
          </a:bodyPr>
          <a:lstStyle/>
          <a:p>
            <a:r>
              <a:rPr lang="en-US" altLang="en-US" b="1" dirty="0">
                <a:solidFill>
                  <a:srgbClr val="534BF7"/>
                </a:solidFill>
              </a:rPr>
              <a:t>Probabilistic Linkage: Issues and </a:t>
            </a:r>
            <a:r>
              <a:rPr lang="en-US" altLang="en-US" b="1" dirty="0" smtClean="0">
                <a:solidFill>
                  <a:srgbClr val="534BF7"/>
                </a:solidFill>
              </a:rPr>
              <a:t>Strategies: </a:t>
            </a:r>
            <a:r>
              <a:rPr lang="en-US" altLang="en-US" dirty="0"/>
              <a:t>Craig A. Mason, Ph.D</a:t>
            </a:r>
            <a:r>
              <a:rPr lang="en-US" altLang="en-US" dirty="0" smtClean="0"/>
              <a:t>. University </a:t>
            </a:r>
            <a:r>
              <a:rPr lang="en-US" altLang="en-US" dirty="0"/>
              <a:t>of Maine</a:t>
            </a:r>
          </a:p>
          <a:p>
            <a:endParaRPr lang="en-US" dirty="0"/>
          </a:p>
        </p:txBody>
      </p:sp>
    </p:spTree>
    <p:extLst>
      <p:ext uri="{BB962C8B-B14F-4D97-AF65-F5344CB8AC3E}">
        <p14:creationId xmlns:p14="http://schemas.microsoft.com/office/powerpoint/2010/main" val="3736289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167EFB19-E4B1-483E-8760-DE54CAC34C6E}" type="slidenum">
              <a:rPr lang="en-US" altLang="en-US"/>
              <a:pPr/>
              <a:t>43</a:t>
            </a:fld>
            <a:endParaRPr lang="en-US" altLang="en-US"/>
          </a:p>
        </p:txBody>
      </p:sp>
      <p:sp>
        <p:nvSpPr>
          <p:cNvPr id="320514" name="Rectangle 2"/>
          <p:cNvSpPr>
            <a:spLocks noGrp="1" noChangeArrowheads="1"/>
          </p:cNvSpPr>
          <p:nvPr>
            <p:ph type="title"/>
          </p:nvPr>
        </p:nvSpPr>
        <p:spPr>
          <a:xfrm>
            <a:off x="1143000" y="57150"/>
            <a:ext cx="6858000" cy="857250"/>
          </a:xfrm>
        </p:spPr>
        <p:txBody>
          <a:bodyPr/>
          <a:lstStyle/>
          <a:p>
            <a:r>
              <a:rPr lang="en-US" altLang="en-US"/>
              <a:t>Probabilistic Matching</a:t>
            </a:r>
          </a:p>
        </p:txBody>
      </p:sp>
      <p:sp>
        <p:nvSpPr>
          <p:cNvPr id="320515" name="Rectangle 3"/>
          <p:cNvSpPr>
            <a:spLocks noGrp="1" noChangeArrowheads="1"/>
          </p:cNvSpPr>
          <p:nvPr>
            <p:ph type="body" idx="1"/>
          </p:nvPr>
        </p:nvSpPr>
        <p:spPr>
          <a:xfrm>
            <a:off x="1314450" y="2743200"/>
            <a:ext cx="6457950" cy="2057400"/>
          </a:xfrm>
        </p:spPr>
        <p:txBody>
          <a:bodyPr/>
          <a:lstStyle/>
          <a:p>
            <a:r>
              <a:rPr lang="en-US" altLang="en-US">
                <a:latin typeface="Arial" panose="020B0604020202020204" pitchFamily="34" charset="0"/>
                <a:cs typeface="Times New Roman" panose="02020603050405020304" pitchFamily="18" charset="0"/>
              </a:rPr>
              <a:t>If the field agrees, w</a:t>
            </a:r>
            <a:r>
              <a:rPr lang="en-US" altLang="en-US" baseline="-30000">
                <a:latin typeface="Arial" panose="020B0604020202020204" pitchFamily="34" charset="0"/>
                <a:cs typeface="Times New Roman" panose="02020603050405020304" pitchFamily="18" charset="0"/>
              </a:rPr>
              <a:t>i</a:t>
            </a:r>
            <a:r>
              <a:rPr lang="en-US" altLang="en-US">
                <a:latin typeface="Arial" panose="020B0604020202020204" pitchFamily="34" charset="0"/>
                <a:cs typeface="Times New Roman" panose="02020603050405020304" pitchFamily="18" charset="0"/>
              </a:rPr>
              <a:t> is equal to …. 			</a:t>
            </a:r>
          </a:p>
          <a:p>
            <a:pPr>
              <a:buFontTx/>
              <a:buNone/>
            </a:pPr>
            <a:r>
              <a:rPr lang="en-US" altLang="en-US">
                <a:latin typeface="Arial" panose="020B0604020202020204" pitchFamily="34" charset="0"/>
                <a:cs typeface="Times New Roman" panose="02020603050405020304" pitchFamily="18" charset="0"/>
              </a:rPr>
              <a:t>	</a:t>
            </a:r>
          </a:p>
        </p:txBody>
      </p:sp>
      <p:sp>
        <p:nvSpPr>
          <p:cNvPr id="320517" name="Freeform 5"/>
          <p:cNvSpPr>
            <a:spLocks/>
          </p:cNvSpPr>
          <p:nvPr/>
        </p:nvSpPr>
        <p:spPr bwMode="auto">
          <a:xfrm>
            <a:off x="2400300" y="1714500"/>
            <a:ext cx="2914650" cy="571500"/>
          </a:xfrm>
          <a:custGeom>
            <a:avLst/>
            <a:gdLst>
              <a:gd name="T0" fmla="*/ 0 w 2448"/>
              <a:gd name="T1" fmla="*/ 0 h 576"/>
              <a:gd name="T2" fmla="*/ 1200 w 2448"/>
              <a:gd name="T3" fmla="*/ 576 h 576"/>
              <a:gd name="T4" fmla="*/ 2448 w 2448"/>
              <a:gd name="T5" fmla="*/ 0 h 576"/>
            </a:gdLst>
            <a:ahLst/>
            <a:cxnLst>
              <a:cxn ang="0">
                <a:pos x="T0" y="T1"/>
              </a:cxn>
              <a:cxn ang="0">
                <a:pos x="T2" y="T3"/>
              </a:cxn>
              <a:cxn ang="0">
                <a:pos x="T4" y="T5"/>
              </a:cxn>
            </a:cxnLst>
            <a:rect l="0" t="0" r="r" b="b"/>
            <a:pathLst>
              <a:path w="2448" h="576">
                <a:moveTo>
                  <a:pt x="0" y="0"/>
                </a:moveTo>
                <a:cubicBezTo>
                  <a:pt x="396" y="288"/>
                  <a:pt x="792" y="576"/>
                  <a:pt x="1200" y="576"/>
                </a:cubicBezTo>
                <a:cubicBezTo>
                  <a:pt x="1608" y="576"/>
                  <a:pt x="2028" y="288"/>
                  <a:pt x="2448" y="0"/>
                </a:cubicBezTo>
              </a:path>
            </a:pathLst>
          </a:custGeom>
          <a:noFill/>
          <a:ln w="38100" cap="flat" cmpd="sng">
            <a:solidFill>
              <a:schemeClr val="accent2"/>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20518" name="Freeform 6"/>
          <p:cNvSpPr>
            <a:spLocks/>
          </p:cNvSpPr>
          <p:nvPr/>
        </p:nvSpPr>
        <p:spPr bwMode="auto">
          <a:xfrm>
            <a:off x="3886200" y="1714500"/>
            <a:ext cx="2914650" cy="571500"/>
          </a:xfrm>
          <a:custGeom>
            <a:avLst/>
            <a:gdLst>
              <a:gd name="T0" fmla="*/ 0 w 2448"/>
              <a:gd name="T1" fmla="*/ 0 h 576"/>
              <a:gd name="T2" fmla="*/ 1200 w 2448"/>
              <a:gd name="T3" fmla="*/ 576 h 576"/>
              <a:gd name="T4" fmla="*/ 2448 w 2448"/>
              <a:gd name="T5" fmla="*/ 0 h 576"/>
            </a:gdLst>
            <a:ahLst/>
            <a:cxnLst>
              <a:cxn ang="0">
                <a:pos x="T0" y="T1"/>
              </a:cxn>
              <a:cxn ang="0">
                <a:pos x="T2" y="T3"/>
              </a:cxn>
              <a:cxn ang="0">
                <a:pos x="T4" y="T5"/>
              </a:cxn>
            </a:cxnLst>
            <a:rect l="0" t="0" r="r" b="b"/>
            <a:pathLst>
              <a:path w="2448" h="576">
                <a:moveTo>
                  <a:pt x="0" y="0"/>
                </a:moveTo>
                <a:cubicBezTo>
                  <a:pt x="396" y="288"/>
                  <a:pt x="792" y="576"/>
                  <a:pt x="1200" y="576"/>
                </a:cubicBezTo>
                <a:cubicBezTo>
                  <a:pt x="1608" y="576"/>
                  <a:pt x="2028" y="288"/>
                  <a:pt x="2448" y="0"/>
                </a:cubicBezTo>
              </a:path>
            </a:pathLst>
          </a:custGeom>
          <a:noFill/>
          <a:ln w="3810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20519" name="Text Box 7"/>
          <p:cNvSpPr txBox="1">
            <a:spLocks noChangeArrowheads="1"/>
          </p:cNvSpPr>
          <p:nvPr/>
        </p:nvSpPr>
        <p:spPr bwMode="auto">
          <a:xfrm>
            <a:off x="3600451" y="2057400"/>
            <a:ext cx="469106" cy="30008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US" altLang="en-US" sz="1350"/>
              <a:t>w</a:t>
            </a:r>
            <a:r>
              <a:rPr lang="en-US" altLang="en-US" sz="1350" baseline="-25000"/>
              <a:t>1</a:t>
            </a:r>
          </a:p>
        </p:txBody>
      </p:sp>
      <p:sp>
        <p:nvSpPr>
          <p:cNvPr id="320520" name="Text Box 8"/>
          <p:cNvSpPr txBox="1">
            <a:spLocks noChangeArrowheads="1"/>
          </p:cNvSpPr>
          <p:nvPr/>
        </p:nvSpPr>
        <p:spPr bwMode="auto">
          <a:xfrm>
            <a:off x="5131594" y="2057400"/>
            <a:ext cx="469106" cy="30008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US" altLang="en-US" sz="1350"/>
              <a:t>w</a:t>
            </a:r>
            <a:r>
              <a:rPr lang="en-US" altLang="en-US" sz="1350" baseline="-25000"/>
              <a:t>2</a:t>
            </a:r>
          </a:p>
        </p:txBody>
      </p:sp>
      <p:graphicFrame>
        <p:nvGraphicFramePr>
          <p:cNvPr id="320521" name="Object 9"/>
          <p:cNvGraphicFramePr>
            <a:graphicFrameLocks noChangeAspect="1"/>
          </p:cNvGraphicFramePr>
          <p:nvPr/>
        </p:nvGraphicFramePr>
        <p:xfrm>
          <a:off x="3600450" y="3200401"/>
          <a:ext cx="2000250" cy="965597"/>
        </p:xfrm>
        <a:graphic>
          <a:graphicData uri="http://schemas.openxmlformats.org/presentationml/2006/ole">
            <mc:AlternateContent xmlns:mc="http://schemas.openxmlformats.org/markup-compatibility/2006">
              <mc:Choice xmlns:v="urn:schemas-microsoft-com:vml" Requires="v">
                <p:oleObj spid="_x0000_s3114" name="Equation" r:id="rId3" imgW="888840" imgH="431640" progId="Equation.3">
                  <p:embed/>
                </p:oleObj>
              </mc:Choice>
              <mc:Fallback>
                <p:oleObj name="Equation" r:id="rId3" imgW="888840" imgH="431640" progId="Equation.3">
                  <p:embed/>
                  <p:pic>
                    <p:nvPicPr>
                      <p:cNvPr id="320521"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450" y="3200401"/>
                        <a:ext cx="2000250" cy="9655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0523" name="Object 11"/>
          <p:cNvGraphicFramePr>
            <a:graphicFrameLocks noChangeAspect="1"/>
          </p:cNvGraphicFramePr>
          <p:nvPr/>
        </p:nvGraphicFramePr>
        <p:xfrm>
          <a:off x="1489472" y="953691"/>
          <a:ext cx="5904309" cy="703659"/>
        </p:xfrm>
        <a:graphic>
          <a:graphicData uri="http://schemas.openxmlformats.org/presentationml/2006/ole">
            <mc:AlternateContent xmlns:mc="http://schemas.openxmlformats.org/markup-compatibility/2006">
              <mc:Choice xmlns:v="urn:schemas-microsoft-com:vml" Requires="v">
                <p:oleObj spid="_x0000_s3115" name="Worksheet" r:id="rId5" imgW="4315054" imgH="514807" progId="Excel.Sheet.8">
                  <p:embed/>
                </p:oleObj>
              </mc:Choice>
              <mc:Fallback>
                <p:oleObj name="Worksheet" r:id="rId5" imgW="4315054" imgH="514807" progId="Excel.Sheet.8">
                  <p:embed/>
                  <p:pic>
                    <p:nvPicPr>
                      <p:cNvPr id="320523"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9472" y="953691"/>
                        <a:ext cx="5904309" cy="703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358534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pPr eaLnBrk="1" hangingPunct="1"/>
            <a:r>
              <a:rPr lang="en-US" altLang="en-US" dirty="0"/>
              <a:t>Main issues in F-S model</a:t>
            </a:r>
            <a:br>
              <a:rPr lang="en-US" altLang="en-US" dirty="0"/>
            </a:br>
            <a:endParaRPr lang="en-US" altLang="en-US" dirty="0"/>
          </a:p>
        </p:txBody>
      </p:sp>
      <p:sp>
        <p:nvSpPr>
          <p:cNvPr id="23555" name="Rectangle 3"/>
          <p:cNvSpPr>
            <a:spLocks noGrp="1" noChangeArrowheads="1"/>
          </p:cNvSpPr>
          <p:nvPr>
            <p:ph type="body" idx="1"/>
          </p:nvPr>
        </p:nvSpPr>
        <p:spPr>
          <a:xfrm>
            <a:off x="685800" y="914400"/>
            <a:ext cx="7772400" cy="3829050"/>
          </a:xfrm>
        </p:spPr>
        <p:txBody>
          <a:bodyPr>
            <a:normAutofit lnSpcReduction="10000"/>
          </a:bodyPr>
          <a:lstStyle/>
          <a:p>
            <a:pPr eaLnBrk="1" hangingPunct="1">
              <a:lnSpc>
                <a:spcPct val="90000"/>
              </a:lnSpc>
            </a:pPr>
            <a:r>
              <a:rPr lang="en-US" altLang="en-US" sz="2600" b="1" dirty="0"/>
              <a:t>Modeling and training:</a:t>
            </a:r>
          </a:p>
          <a:p>
            <a:pPr lvl="1" eaLnBrk="1" hangingPunct="1">
              <a:lnSpc>
                <a:spcPct val="90000"/>
              </a:lnSpc>
            </a:pPr>
            <a:r>
              <a:rPr lang="en-US" altLang="en-US" sz="2200" dirty="0"/>
              <a:t>How do we estimate </a:t>
            </a:r>
            <a:r>
              <a:rPr lang="en-US" altLang="en-US" sz="2200" i="1" dirty="0"/>
              <a:t>m(</a:t>
            </a:r>
            <a:r>
              <a:rPr lang="en-US" altLang="en-US" sz="2200" dirty="0">
                <a:latin typeface="Symbol" pitchFamily="18" charset="2"/>
              </a:rPr>
              <a:t>g</a:t>
            </a:r>
            <a:r>
              <a:rPr lang="en-US" altLang="en-US" sz="2200" i="1" dirty="0"/>
              <a:t>), u(</a:t>
            </a:r>
            <a:r>
              <a:rPr lang="en-US" altLang="en-US" sz="2200" dirty="0">
                <a:latin typeface="Symbol" pitchFamily="18" charset="2"/>
              </a:rPr>
              <a:t>g</a:t>
            </a:r>
            <a:r>
              <a:rPr lang="en-US" altLang="en-US" sz="2200" i="1" dirty="0"/>
              <a:t>)</a:t>
            </a:r>
            <a:r>
              <a:rPr lang="en-US" altLang="en-US" sz="2200" dirty="0"/>
              <a:t> ?</a:t>
            </a:r>
          </a:p>
          <a:p>
            <a:pPr eaLnBrk="1" hangingPunct="1">
              <a:lnSpc>
                <a:spcPct val="90000"/>
              </a:lnSpc>
            </a:pPr>
            <a:r>
              <a:rPr lang="en-US" altLang="en-US" sz="2600" dirty="0"/>
              <a:t>Making decisions with the model:</a:t>
            </a:r>
          </a:p>
          <a:p>
            <a:pPr lvl="1" eaLnBrk="1" hangingPunct="1">
              <a:lnSpc>
                <a:spcPct val="90000"/>
              </a:lnSpc>
            </a:pPr>
            <a:r>
              <a:rPr lang="en-US" altLang="en-US" sz="2200" dirty="0"/>
              <a:t>How do we set the thresholds?</a:t>
            </a:r>
          </a:p>
          <a:p>
            <a:pPr eaLnBrk="1" hangingPunct="1">
              <a:lnSpc>
                <a:spcPct val="90000"/>
              </a:lnSpc>
            </a:pPr>
            <a:r>
              <a:rPr lang="en-US" altLang="en-US" sz="2600" dirty="0"/>
              <a:t>Feature engineering:</a:t>
            </a:r>
          </a:p>
          <a:p>
            <a:pPr lvl="1" eaLnBrk="1" hangingPunct="1">
              <a:lnSpc>
                <a:spcPct val="90000"/>
              </a:lnSpc>
            </a:pPr>
            <a:r>
              <a:rPr lang="en-US" altLang="en-US" sz="2200" dirty="0"/>
              <a:t>What should the </a:t>
            </a:r>
            <a:r>
              <a:rPr lang="en-US" altLang="en-US" sz="2200" i="1" dirty="0"/>
              <a:t>comparison space</a:t>
            </a:r>
            <a:r>
              <a:rPr lang="en-US" altLang="en-US" sz="2200" dirty="0"/>
              <a:t> </a:t>
            </a:r>
            <a:r>
              <a:rPr lang="en-US" altLang="en-US" sz="2200" dirty="0">
                <a:latin typeface="Symbol" pitchFamily="18" charset="2"/>
              </a:rPr>
              <a:t>G</a:t>
            </a:r>
            <a:r>
              <a:rPr lang="en-US" altLang="en-US" sz="2200" dirty="0"/>
              <a:t> be?</a:t>
            </a:r>
          </a:p>
          <a:p>
            <a:pPr lvl="2" eaLnBrk="1" hangingPunct="1">
              <a:lnSpc>
                <a:spcPct val="90000"/>
              </a:lnSpc>
            </a:pPr>
            <a:r>
              <a:rPr lang="en-US" altLang="en-US" sz="1900" dirty="0"/>
              <a:t>Distance metrics for text fields</a:t>
            </a:r>
          </a:p>
          <a:p>
            <a:pPr lvl="2" eaLnBrk="1" hangingPunct="1">
              <a:lnSpc>
                <a:spcPct val="90000"/>
              </a:lnSpc>
            </a:pPr>
            <a:r>
              <a:rPr lang="en-US" altLang="en-US" sz="1900" dirty="0"/>
              <a:t>Normalizing/parsing text fields</a:t>
            </a:r>
          </a:p>
          <a:p>
            <a:pPr eaLnBrk="1" hangingPunct="1">
              <a:lnSpc>
                <a:spcPct val="90000"/>
              </a:lnSpc>
            </a:pPr>
            <a:r>
              <a:rPr lang="en-US" altLang="en-US" sz="2600" b="1" dirty="0"/>
              <a:t>Efficiency issues:</a:t>
            </a:r>
          </a:p>
          <a:p>
            <a:pPr lvl="1" eaLnBrk="1" hangingPunct="1">
              <a:lnSpc>
                <a:spcPct val="90000"/>
              </a:lnSpc>
            </a:pPr>
            <a:r>
              <a:rPr lang="en-US" altLang="en-US" sz="2200" dirty="0"/>
              <a:t>How do we avoid looking at |A| * |B| pairs?</a:t>
            </a:r>
          </a:p>
          <a:p>
            <a:pPr eaLnBrk="1" hangingPunct="1">
              <a:lnSpc>
                <a:spcPct val="90000"/>
              </a:lnSpc>
            </a:pPr>
            <a:endParaRPr lang="en-US"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888" y="4268085"/>
            <a:ext cx="1470445" cy="80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0599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Context</a:t>
            </a:r>
          </a:p>
          <a:p>
            <a:r>
              <a:rPr lang="en-US" dirty="0" smtClean="0"/>
              <a:t>Basics of Processing</a:t>
            </a:r>
          </a:p>
          <a:p>
            <a:r>
              <a:rPr lang="en-US" dirty="0" smtClean="0"/>
              <a:t>Blocking</a:t>
            </a:r>
          </a:p>
          <a:p>
            <a:r>
              <a:rPr lang="en-US" dirty="0" smtClean="0">
                <a:solidFill>
                  <a:srgbClr val="FF0000"/>
                </a:solidFill>
              </a:rPr>
              <a:t>Linkage Approaches</a:t>
            </a:r>
          </a:p>
          <a:p>
            <a:pPr lvl="1"/>
            <a:r>
              <a:rPr lang="en-US" dirty="0" smtClean="0"/>
              <a:t>Rule based</a:t>
            </a:r>
          </a:p>
          <a:p>
            <a:pPr lvl="1"/>
            <a:r>
              <a:rPr lang="en-US" dirty="0" smtClean="0"/>
              <a:t>Probabilistic</a:t>
            </a:r>
          </a:p>
          <a:p>
            <a:pPr lvl="1"/>
            <a:r>
              <a:rPr lang="en-US" dirty="0" smtClean="0">
                <a:solidFill>
                  <a:srgbClr val="FF0000"/>
                </a:solidFill>
              </a:rPr>
              <a:t>Machine Learning</a:t>
            </a:r>
          </a:p>
          <a:p>
            <a:r>
              <a:rPr lang="en-US" dirty="0" smtClean="0"/>
              <a:t>Evaluation</a:t>
            </a:r>
            <a:endParaRPr lang="en-US" dirty="0"/>
          </a:p>
        </p:txBody>
      </p:sp>
    </p:spTree>
    <p:extLst>
      <p:ext uri="{BB962C8B-B14F-4D97-AF65-F5344CB8AC3E}">
        <p14:creationId xmlns:p14="http://schemas.microsoft.com/office/powerpoint/2010/main" val="3625002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8429" y="205979"/>
            <a:ext cx="8868336" cy="857250"/>
          </a:xfrm>
        </p:spPr>
        <p:txBody>
          <a:bodyPr>
            <a:noAutofit/>
          </a:bodyPr>
          <a:lstStyle/>
          <a:p>
            <a:r>
              <a:rPr lang="de-DE" sz="4000" dirty="0"/>
              <a:t>Summary: Record Linkage Technique </a:t>
            </a:r>
            <a:r>
              <a:rPr lang="de-DE" sz="2400" dirty="0"/>
              <a:t>(Christen 2015)</a:t>
            </a:r>
          </a:p>
        </p:txBody>
      </p:sp>
      <p:sp>
        <p:nvSpPr>
          <p:cNvPr id="3" name="Inhaltsplatzhalter 2"/>
          <p:cNvSpPr>
            <a:spLocks noGrp="1"/>
          </p:cNvSpPr>
          <p:nvPr>
            <p:ph sz="quarter" idx="4294967295"/>
          </p:nvPr>
        </p:nvSpPr>
        <p:spPr>
          <a:xfrm>
            <a:off x="544664" y="1102947"/>
            <a:ext cx="8088312" cy="3740150"/>
          </a:xfrm>
        </p:spPr>
        <p:txBody>
          <a:bodyPr>
            <a:noAutofit/>
          </a:bodyPr>
          <a:lstStyle/>
          <a:p>
            <a:r>
              <a:rPr lang="de-DE" sz="2400" b="1" dirty="0" err="1"/>
              <a:t>Deterministic</a:t>
            </a:r>
            <a:r>
              <a:rPr lang="de-DE" sz="2400" b="1" dirty="0"/>
              <a:t> </a:t>
            </a:r>
            <a:r>
              <a:rPr lang="de-DE" sz="2400" b="1" dirty="0" err="1"/>
              <a:t>matching</a:t>
            </a:r>
            <a:endParaRPr lang="de-DE" sz="2400" b="1" dirty="0"/>
          </a:p>
          <a:p>
            <a:pPr lvl="1"/>
            <a:r>
              <a:rPr lang="de-DE" sz="2400" dirty="0" err="1"/>
              <a:t>Rule-based</a:t>
            </a:r>
            <a:r>
              <a:rPr lang="de-DE" sz="2400" dirty="0"/>
              <a:t> </a:t>
            </a:r>
            <a:r>
              <a:rPr lang="de-DE" sz="2400" dirty="0" err="1"/>
              <a:t>matching</a:t>
            </a:r>
            <a:r>
              <a:rPr lang="de-DE" sz="2400" dirty="0"/>
              <a:t> (</a:t>
            </a:r>
            <a:r>
              <a:rPr lang="de-DE" sz="2400" dirty="0" err="1"/>
              <a:t>complex</a:t>
            </a:r>
            <a:r>
              <a:rPr lang="de-DE" sz="2400" dirty="0"/>
              <a:t> </a:t>
            </a:r>
            <a:r>
              <a:rPr lang="de-DE" sz="2400" dirty="0" err="1"/>
              <a:t>to</a:t>
            </a:r>
            <a:r>
              <a:rPr lang="de-DE" sz="2400" dirty="0"/>
              <a:t> </a:t>
            </a:r>
            <a:r>
              <a:rPr lang="de-DE" sz="2400" dirty="0" err="1"/>
              <a:t>build</a:t>
            </a:r>
            <a:r>
              <a:rPr lang="de-DE" sz="2400" dirty="0"/>
              <a:t> </a:t>
            </a:r>
            <a:r>
              <a:rPr lang="de-DE" sz="2400" dirty="0" err="1"/>
              <a:t>and</a:t>
            </a:r>
            <a:r>
              <a:rPr lang="de-DE" sz="2400" dirty="0"/>
              <a:t> </a:t>
            </a:r>
            <a:r>
              <a:rPr lang="de-DE" sz="2400" dirty="0" err="1"/>
              <a:t>maintain</a:t>
            </a:r>
            <a:r>
              <a:rPr lang="de-DE" sz="2400" dirty="0"/>
              <a:t>) </a:t>
            </a:r>
          </a:p>
          <a:p>
            <a:r>
              <a:rPr lang="de-DE" sz="2400" b="1" dirty="0" err="1"/>
              <a:t>Probabilistic</a:t>
            </a:r>
            <a:r>
              <a:rPr lang="de-DE" sz="2400" b="1" dirty="0"/>
              <a:t> </a:t>
            </a:r>
            <a:r>
              <a:rPr lang="de-DE" sz="2400" b="1" dirty="0" err="1"/>
              <a:t>record</a:t>
            </a:r>
            <a:r>
              <a:rPr lang="de-DE" sz="2400" b="1" dirty="0"/>
              <a:t> </a:t>
            </a:r>
            <a:r>
              <a:rPr lang="de-DE" sz="2400" b="1" dirty="0" err="1"/>
              <a:t>linkage</a:t>
            </a:r>
            <a:r>
              <a:rPr lang="de-DE" sz="2400" dirty="0"/>
              <a:t> (</a:t>
            </a:r>
            <a:r>
              <a:rPr lang="de-DE" sz="2400" dirty="0" err="1"/>
              <a:t>Fellegi</a:t>
            </a:r>
            <a:r>
              <a:rPr lang="de-DE" sz="2400" dirty="0"/>
              <a:t> </a:t>
            </a:r>
            <a:r>
              <a:rPr lang="de-DE" sz="2400" i="1" dirty="0" err="1"/>
              <a:t>and</a:t>
            </a:r>
            <a:r>
              <a:rPr lang="de-DE" sz="2400" i="1" dirty="0"/>
              <a:t> </a:t>
            </a:r>
            <a:r>
              <a:rPr lang="de-DE" sz="2400" i="1" dirty="0" err="1"/>
              <a:t>Sunter</a:t>
            </a:r>
            <a:r>
              <a:rPr lang="de-DE" sz="2400" i="1" dirty="0"/>
              <a:t>, </a:t>
            </a:r>
            <a:r>
              <a:rPr lang="de-DE" sz="2400" dirty="0"/>
              <a:t>1969) </a:t>
            </a:r>
          </a:p>
          <a:p>
            <a:pPr lvl="1"/>
            <a:r>
              <a:rPr lang="de-DE" sz="2400" dirty="0" err="1"/>
              <a:t>Use</a:t>
            </a:r>
            <a:r>
              <a:rPr lang="de-DE" sz="2400" dirty="0"/>
              <a:t> </a:t>
            </a:r>
            <a:r>
              <a:rPr lang="de-DE" sz="2400" dirty="0" err="1"/>
              <a:t>available</a:t>
            </a:r>
            <a:r>
              <a:rPr lang="de-DE" sz="2400" dirty="0"/>
              <a:t> </a:t>
            </a:r>
            <a:r>
              <a:rPr lang="de-DE" sz="2400" dirty="0" err="1"/>
              <a:t>attributes</a:t>
            </a:r>
            <a:r>
              <a:rPr lang="de-DE" sz="2400" dirty="0"/>
              <a:t> </a:t>
            </a:r>
            <a:r>
              <a:rPr lang="de-DE" sz="2400" dirty="0" err="1"/>
              <a:t>for</a:t>
            </a:r>
            <a:r>
              <a:rPr lang="de-DE" sz="2400" dirty="0"/>
              <a:t> </a:t>
            </a:r>
            <a:r>
              <a:rPr lang="de-DE" sz="2400" dirty="0" err="1"/>
              <a:t>linking</a:t>
            </a:r>
            <a:r>
              <a:rPr lang="de-DE" sz="2400" dirty="0"/>
              <a:t> (</a:t>
            </a:r>
            <a:r>
              <a:rPr lang="de-DE" sz="2400" dirty="0" err="1"/>
              <a:t>often</a:t>
            </a:r>
            <a:r>
              <a:rPr lang="de-DE" sz="2400" dirty="0"/>
              <a:t> personal </a:t>
            </a:r>
            <a:r>
              <a:rPr lang="de-DE" sz="2400" dirty="0" err="1"/>
              <a:t>information</a:t>
            </a:r>
            <a:r>
              <a:rPr lang="de-DE" sz="2400" dirty="0"/>
              <a:t>, </a:t>
            </a:r>
            <a:r>
              <a:rPr lang="de-DE" sz="2400" dirty="0" err="1"/>
              <a:t>like</a:t>
            </a:r>
            <a:r>
              <a:rPr lang="de-DE" sz="2400" dirty="0"/>
              <a:t> </a:t>
            </a:r>
            <a:r>
              <a:rPr lang="de-DE" sz="2400" dirty="0" err="1"/>
              <a:t>names</a:t>
            </a:r>
            <a:r>
              <a:rPr lang="de-DE" sz="2400" dirty="0"/>
              <a:t>, </a:t>
            </a:r>
            <a:r>
              <a:rPr lang="de-DE" sz="2400" dirty="0" err="1"/>
              <a:t>addresses</a:t>
            </a:r>
            <a:r>
              <a:rPr lang="de-DE" sz="2400" dirty="0"/>
              <a:t>, </a:t>
            </a:r>
            <a:r>
              <a:rPr lang="de-DE" sz="2400" dirty="0" err="1"/>
              <a:t>dates</a:t>
            </a:r>
            <a:r>
              <a:rPr lang="de-DE" sz="2400" dirty="0"/>
              <a:t> </a:t>
            </a:r>
            <a:r>
              <a:rPr lang="de-DE" sz="2400" dirty="0" err="1"/>
              <a:t>of</a:t>
            </a:r>
            <a:r>
              <a:rPr lang="de-DE" sz="2400" dirty="0"/>
              <a:t> </a:t>
            </a:r>
            <a:r>
              <a:rPr lang="de-DE" sz="2400" dirty="0" err="1"/>
              <a:t>birth</a:t>
            </a:r>
            <a:r>
              <a:rPr lang="de-DE" sz="2400" dirty="0"/>
              <a:t>, etc.) </a:t>
            </a:r>
          </a:p>
          <a:p>
            <a:pPr lvl="1"/>
            <a:r>
              <a:rPr lang="de-DE" sz="2400" dirty="0" err="1"/>
              <a:t>Calculate</a:t>
            </a:r>
            <a:r>
              <a:rPr lang="de-DE" sz="2400" dirty="0"/>
              <a:t> </a:t>
            </a:r>
            <a:r>
              <a:rPr lang="de-DE" sz="2400" dirty="0" err="1"/>
              <a:t>match</a:t>
            </a:r>
            <a:r>
              <a:rPr lang="de-DE" sz="2400" dirty="0"/>
              <a:t> </a:t>
            </a:r>
            <a:r>
              <a:rPr lang="de-DE" sz="2400" dirty="0" err="1"/>
              <a:t>weights</a:t>
            </a:r>
            <a:r>
              <a:rPr lang="de-DE" sz="2400" dirty="0"/>
              <a:t> </a:t>
            </a:r>
            <a:r>
              <a:rPr lang="de-DE" sz="2400" dirty="0" err="1"/>
              <a:t>for</a:t>
            </a:r>
            <a:r>
              <a:rPr lang="de-DE" sz="2400" dirty="0"/>
              <a:t> </a:t>
            </a:r>
            <a:r>
              <a:rPr lang="de-DE" sz="2400" dirty="0" err="1"/>
              <a:t>attributes</a:t>
            </a:r>
            <a:r>
              <a:rPr lang="de-DE" sz="2400" dirty="0"/>
              <a:t> </a:t>
            </a:r>
          </a:p>
          <a:p>
            <a:r>
              <a:rPr lang="de-DE" sz="2400" b="1" dirty="0"/>
              <a:t>“Computer </a:t>
            </a:r>
            <a:r>
              <a:rPr lang="de-DE" sz="2400" b="1" dirty="0" err="1"/>
              <a:t>science</a:t>
            </a:r>
            <a:r>
              <a:rPr lang="de-DE" sz="2400" b="1" dirty="0"/>
              <a:t>” </a:t>
            </a:r>
            <a:r>
              <a:rPr lang="de-DE" sz="2400" b="1" dirty="0" err="1"/>
              <a:t>approaches</a:t>
            </a:r>
            <a:endParaRPr lang="de-DE" sz="2400" b="1" dirty="0"/>
          </a:p>
          <a:p>
            <a:pPr lvl="1"/>
            <a:r>
              <a:rPr lang="de-DE" sz="2400" dirty="0" err="1"/>
              <a:t>Based</a:t>
            </a:r>
            <a:r>
              <a:rPr lang="de-DE" sz="2400" dirty="0"/>
              <a:t> on </a:t>
            </a:r>
            <a:r>
              <a:rPr lang="de-DE" sz="2400" dirty="0" err="1"/>
              <a:t>machine</a:t>
            </a:r>
            <a:r>
              <a:rPr lang="de-DE" sz="2400" dirty="0"/>
              <a:t> </a:t>
            </a:r>
            <a:r>
              <a:rPr lang="de-DE" sz="2400" dirty="0" err="1"/>
              <a:t>learning</a:t>
            </a:r>
            <a:r>
              <a:rPr lang="de-DE" sz="2400" dirty="0"/>
              <a:t>, </a:t>
            </a:r>
            <a:r>
              <a:rPr lang="de-DE" sz="2400" dirty="0" err="1"/>
              <a:t>data</a:t>
            </a:r>
            <a:r>
              <a:rPr lang="de-DE" sz="2400" dirty="0"/>
              <a:t> </a:t>
            </a:r>
            <a:r>
              <a:rPr lang="de-DE" sz="2400" dirty="0" err="1"/>
              <a:t>mining</a:t>
            </a:r>
            <a:r>
              <a:rPr lang="de-DE" sz="2400" dirty="0"/>
              <a:t>, </a:t>
            </a:r>
            <a:r>
              <a:rPr lang="de-DE" sz="2400" dirty="0" err="1"/>
              <a:t>database</a:t>
            </a:r>
            <a:r>
              <a:rPr lang="de-DE" sz="2400" dirty="0"/>
              <a:t>, </a:t>
            </a:r>
            <a:r>
              <a:rPr lang="de-DE" sz="2400" dirty="0" err="1"/>
              <a:t>or</a:t>
            </a:r>
            <a:r>
              <a:rPr lang="de-DE" sz="2400" dirty="0"/>
              <a:t> </a:t>
            </a:r>
            <a:r>
              <a:rPr lang="de-DE" sz="2400" dirty="0" err="1"/>
              <a:t>information</a:t>
            </a:r>
            <a:r>
              <a:rPr lang="de-DE" sz="2400" dirty="0"/>
              <a:t> </a:t>
            </a:r>
            <a:r>
              <a:rPr lang="de-DE" sz="2400" dirty="0" err="1"/>
              <a:t>retrieval</a:t>
            </a:r>
            <a:r>
              <a:rPr lang="de-DE" sz="2400" dirty="0"/>
              <a:t> </a:t>
            </a:r>
            <a:r>
              <a:rPr lang="de-DE" sz="2400" dirty="0" err="1"/>
              <a:t>techniques</a:t>
            </a:r>
            <a:r>
              <a:rPr lang="de-DE" sz="2400" dirty="0"/>
              <a:t> </a:t>
            </a:r>
          </a:p>
          <a:p>
            <a:endParaRPr lang="de-DE" sz="2400" dirty="0"/>
          </a:p>
        </p:txBody>
      </p:sp>
    </p:spTree>
    <p:extLst>
      <p:ext uri="{BB962C8B-B14F-4D97-AF65-F5344CB8AC3E}">
        <p14:creationId xmlns:p14="http://schemas.microsoft.com/office/powerpoint/2010/main" val="15763897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321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63" y="1184346"/>
            <a:ext cx="6523034" cy="3979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407905" y="-13216"/>
            <a:ext cx="870774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4857750" algn="l"/>
              </a:tabLst>
              <a:defRPr>
                <a:solidFill>
                  <a:schemeClr val="tx1"/>
                </a:solidFill>
                <a:latin typeface="Arial" pitchFamily="34" charset="0"/>
                <a:cs typeface="Arial" pitchFamily="34" charset="0"/>
              </a:defRPr>
            </a:lvl1pPr>
            <a:lvl2pPr fontAlgn="base">
              <a:spcBef>
                <a:spcPct val="0"/>
              </a:spcBef>
              <a:spcAft>
                <a:spcPct val="0"/>
              </a:spcAft>
              <a:tabLst>
                <a:tab pos="4857750" algn="l"/>
              </a:tabLst>
              <a:defRPr>
                <a:solidFill>
                  <a:schemeClr val="tx1"/>
                </a:solidFill>
                <a:latin typeface="Arial" pitchFamily="34" charset="0"/>
                <a:cs typeface="Arial" pitchFamily="34" charset="0"/>
              </a:defRPr>
            </a:lvl2pPr>
            <a:lvl3pPr fontAlgn="base">
              <a:spcBef>
                <a:spcPct val="0"/>
              </a:spcBef>
              <a:spcAft>
                <a:spcPct val="0"/>
              </a:spcAft>
              <a:tabLst>
                <a:tab pos="4857750" algn="l"/>
              </a:tabLst>
              <a:defRPr>
                <a:solidFill>
                  <a:schemeClr val="tx1"/>
                </a:solidFill>
                <a:latin typeface="Arial" pitchFamily="34" charset="0"/>
                <a:cs typeface="Arial" pitchFamily="34" charset="0"/>
              </a:defRPr>
            </a:lvl3pPr>
            <a:lvl4pPr fontAlgn="base">
              <a:spcBef>
                <a:spcPct val="0"/>
              </a:spcBef>
              <a:spcAft>
                <a:spcPct val="0"/>
              </a:spcAft>
              <a:tabLst>
                <a:tab pos="4857750" algn="l"/>
              </a:tabLst>
              <a:defRPr>
                <a:solidFill>
                  <a:schemeClr val="tx1"/>
                </a:solidFill>
                <a:latin typeface="Arial" pitchFamily="34" charset="0"/>
                <a:cs typeface="Arial" pitchFamily="34" charset="0"/>
              </a:defRPr>
            </a:lvl4pPr>
            <a:lvl5pPr fontAlgn="base">
              <a:spcBef>
                <a:spcPct val="0"/>
              </a:spcBef>
              <a:spcAft>
                <a:spcPct val="0"/>
              </a:spcAft>
              <a:tabLst>
                <a:tab pos="4857750" algn="l"/>
              </a:tabLst>
              <a:defRPr>
                <a:solidFill>
                  <a:schemeClr val="tx1"/>
                </a:solidFill>
                <a:latin typeface="Arial" pitchFamily="34" charset="0"/>
                <a:cs typeface="Arial" pitchFamily="34" charset="0"/>
              </a:defRPr>
            </a:lvl5pPr>
            <a:lvl6pPr fontAlgn="base">
              <a:spcBef>
                <a:spcPct val="0"/>
              </a:spcBef>
              <a:spcAft>
                <a:spcPct val="0"/>
              </a:spcAft>
              <a:tabLst>
                <a:tab pos="4857750" algn="l"/>
              </a:tabLst>
              <a:defRPr>
                <a:solidFill>
                  <a:schemeClr val="tx1"/>
                </a:solidFill>
                <a:latin typeface="Arial" pitchFamily="34" charset="0"/>
                <a:cs typeface="Arial" pitchFamily="34" charset="0"/>
              </a:defRPr>
            </a:lvl6pPr>
            <a:lvl7pPr fontAlgn="base">
              <a:spcBef>
                <a:spcPct val="0"/>
              </a:spcBef>
              <a:spcAft>
                <a:spcPct val="0"/>
              </a:spcAft>
              <a:tabLst>
                <a:tab pos="4857750" algn="l"/>
              </a:tabLst>
              <a:defRPr>
                <a:solidFill>
                  <a:schemeClr val="tx1"/>
                </a:solidFill>
                <a:latin typeface="Arial" pitchFamily="34" charset="0"/>
                <a:cs typeface="Arial" pitchFamily="34" charset="0"/>
              </a:defRPr>
            </a:lvl7pPr>
            <a:lvl8pPr fontAlgn="base">
              <a:spcBef>
                <a:spcPct val="0"/>
              </a:spcBef>
              <a:spcAft>
                <a:spcPct val="0"/>
              </a:spcAft>
              <a:tabLst>
                <a:tab pos="4857750" algn="l"/>
              </a:tabLst>
              <a:defRPr>
                <a:solidFill>
                  <a:schemeClr val="tx1"/>
                </a:solidFill>
                <a:latin typeface="Arial" pitchFamily="34" charset="0"/>
                <a:cs typeface="Arial" pitchFamily="34" charset="0"/>
              </a:defRPr>
            </a:lvl8pPr>
            <a:lvl9pPr fontAlgn="base">
              <a:spcBef>
                <a:spcPct val="0"/>
              </a:spcBef>
              <a:spcAft>
                <a:spcPct val="0"/>
              </a:spcAft>
              <a:tabLst>
                <a:tab pos="4857750" algn="l"/>
              </a:tabLst>
              <a:defRPr>
                <a:solidFill>
                  <a:schemeClr val="tx1"/>
                </a:solidFill>
                <a:latin typeface="Arial" pitchFamily="34" charset="0"/>
                <a:cs typeface="Arial" pitchFamily="34" charset="0"/>
              </a:defRPr>
            </a:lvl9pPr>
          </a:lstStyle>
          <a:p>
            <a:pPr algn="ctr" defTabSz="914400"/>
            <a:r>
              <a:rPr lang="en-US" altLang="en-US" sz="3200" dirty="0">
                <a:latin typeface="Calibri" pitchFamily="34" charset="0"/>
                <a:ea typeface="Calibri" pitchFamily="34" charset="0"/>
                <a:cs typeface="Times New Roman" pitchFamily="18" charset="0"/>
              </a:rPr>
              <a:t>Approaches to linking:  </a:t>
            </a:r>
          </a:p>
          <a:p>
            <a:pPr algn="ctr" defTabSz="914400"/>
            <a:r>
              <a:rPr kumimoji="0" lang="en-US" altLang="en-US" sz="3200" i="0" u="none" strike="noStrike" cap="none" normalizeH="0" baseline="0" dirty="0">
                <a:ln>
                  <a:noFill/>
                </a:ln>
                <a:effectLst/>
                <a:latin typeface="Calibri" pitchFamily="34" charset="0"/>
                <a:ea typeface="Calibri" pitchFamily="34" charset="0"/>
                <a:cs typeface="Times New Roman" pitchFamily="18" charset="0"/>
              </a:rPr>
              <a:t>Probabilistic vs Machine Learning</a:t>
            </a:r>
            <a:r>
              <a:rPr kumimoji="0" lang="en-US" altLang="en-US" sz="2800" i="0" u="none" strike="noStrike" cap="none" normalizeH="0" baseline="0" dirty="0">
                <a:ln>
                  <a:noFill/>
                </a:ln>
                <a:effectLst/>
                <a:latin typeface="Calibri" pitchFamily="34" charset="0"/>
                <a:ea typeface="Calibri" pitchFamily="34" charset="0"/>
                <a:cs typeface="Times New Roman" pitchFamily="18" charset="0"/>
              </a:rPr>
              <a:t>  </a:t>
            </a:r>
          </a:p>
        </p:txBody>
      </p:sp>
    </p:spTree>
    <p:extLst>
      <p:ext uri="{BB962C8B-B14F-4D97-AF65-F5344CB8AC3E}">
        <p14:creationId xmlns:p14="http://schemas.microsoft.com/office/powerpoint/2010/main" val="36217816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31067" y="486028"/>
            <a:ext cx="5881866" cy="4368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03556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8650" y="273844"/>
            <a:ext cx="7432595" cy="44574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7507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rgbClr val="FF0000"/>
                </a:solidFill>
              </a:rPr>
              <a:t>Context</a:t>
            </a:r>
          </a:p>
          <a:p>
            <a:r>
              <a:rPr lang="en-US" dirty="0" smtClean="0"/>
              <a:t>Basics of Processing</a:t>
            </a:r>
          </a:p>
          <a:p>
            <a:r>
              <a:rPr lang="en-US" dirty="0" smtClean="0"/>
              <a:t>Blocking </a:t>
            </a:r>
          </a:p>
          <a:p>
            <a:r>
              <a:rPr lang="en-US" dirty="0" smtClean="0"/>
              <a:t>Linkage Approaches</a:t>
            </a:r>
          </a:p>
          <a:p>
            <a:r>
              <a:rPr lang="en-US" dirty="0" smtClean="0"/>
              <a:t>Evaluation</a:t>
            </a:r>
            <a:endParaRPr lang="en-US" dirty="0"/>
          </a:p>
        </p:txBody>
      </p:sp>
    </p:spTree>
    <p:extLst>
      <p:ext uri="{BB962C8B-B14F-4D97-AF65-F5344CB8AC3E}">
        <p14:creationId xmlns:p14="http://schemas.microsoft.com/office/powerpoint/2010/main" val="11736854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21544" y="817960"/>
            <a:ext cx="7300913" cy="35075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76426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82216" y="1082278"/>
            <a:ext cx="7979569" cy="29789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55354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8650" y="658092"/>
            <a:ext cx="7683884" cy="3528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04103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36686" y="53672"/>
            <a:ext cx="6137273" cy="4420863"/>
          </a:xfrm>
          <a:prstGeom prst="rect">
            <a:avLst/>
          </a:prstGeom>
        </p:spPr>
      </p:pic>
      <p:sp>
        <p:nvSpPr>
          <p:cNvPr id="5" name="Rectangle 4"/>
          <p:cNvSpPr/>
          <p:nvPr/>
        </p:nvSpPr>
        <p:spPr>
          <a:xfrm>
            <a:off x="1638684" y="4788824"/>
            <a:ext cx="6365204" cy="300082"/>
          </a:xfrm>
          <a:prstGeom prst="rect">
            <a:avLst/>
          </a:prstGeom>
        </p:spPr>
        <p:txBody>
          <a:bodyPr wrap="none">
            <a:spAutoFit/>
          </a:bodyPr>
          <a:lstStyle/>
          <a:p>
            <a:r>
              <a:rPr lang="en-US" sz="1350" dirty="0"/>
              <a:t>Entity Resolution: Tutorial http://www.cs.umd.edu/~getoor/Tutorials/ER_VLDB2012.pdf</a:t>
            </a:r>
            <a:endParaRPr lang="en-US" sz="1350" dirty="0"/>
          </a:p>
        </p:txBody>
      </p:sp>
    </p:spTree>
    <p:extLst>
      <p:ext uri="{BB962C8B-B14F-4D97-AF65-F5344CB8AC3E}">
        <p14:creationId xmlns:p14="http://schemas.microsoft.com/office/powerpoint/2010/main" val="13233866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dirty="0"/>
              <a:t>“A computer program is said to learn from </a:t>
            </a:r>
            <a:r>
              <a:rPr lang="en-US" sz="2400" dirty="0">
                <a:solidFill>
                  <a:srgbClr val="FF0000"/>
                </a:solidFill>
              </a:rPr>
              <a:t>experience E </a:t>
            </a:r>
            <a:r>
              <a:rPr lang="en-US" sz="2400" dirty="0"/>
              <a:t>with respect to some </a:t>
            </a:r>
            <a:r>
              <a:rPr lang="en-US" sz="2400" dirty="0">
                <a:solidFill>
                  <a:srgbClr val="FF0000"/>
                </a:solidFill>
              </a:rPr>
              <a:t>task T</a:t>
            </a:r>
            <a:r>
              <a:rPr lang="en-US" sz="2400" dirty="0"/>
              <a:t> and some </a:t>
            </a:r>
            <a:r>
              <a:rPr lang="en-US" sz="2400" dirty="0">
                <a:solidFill>
                  <a:srgbClr val="FF0000"/>
                </a:solidFill>
              </a:rPr>
              <a:t>performance measure P</a:t>
            </a:r>
            <a:r>
              <a:rPr lang="en-US" sz="2400" dirty="0"/>
              <a:t>, if its performance on T, as measured by P, </a:t>
            </a:r>
            <a:r>
              <a:rPr lang="en-US" sz="2400" dirty="0">
                <a:solidFill>
                  <a:srgbClr val="FF0000"/>
                </a:solidFill>
              </a:rPr>
              <a:t>improves</a:t>
            </a:r>
            <a:r>
              <a:rPr lang="en-US" sz="2400" dirty="0"/>
              <a:t> with experience E.”</a:t>
            </a:r>
          </a:p>
        </p:txBody>
      </p:sp>
      <p:sp>
        <p:nvSpPr>
          <p:cNvPr id="3" name="Title 2"/>
          <p:cNvSpPr>
            <a:spLocks noGrp="1"/>
          </p:cNvSpPr>
          <p:nvPr>
            <p:ph type="title"/>
          </p:nvPr>
        </p:nvSpPr>
        <p:spPr/>
        <p:txBody>
          <a:bodyPr/>
          <a:lstStyle/>
          <a:p>
            <a:r>
              <a:rPr lang="en-US" dirty="0"/>
              <a:t>Machine Learning</a:t>
            </a:r>
          </a:p>
        </p:txBody>
      </p:sp>
      <p:pic>
        <p:nvPicPr>
          <p:cNvPr id="4" name="Picture 3"/>
          <p:cNvPicPr>
            <a:picLocks noChangeAspect="1"/>
          </p:cNvPicPr>
          <p:nvPr/>
        </p:nvPicPr>
        <p:blipFill>
          <a:blip r:embed="rId2"/>
          <a:stretch>
            <a:fillRect/>
          </a:stretch>
        </p:blipFill>
        <p:spPr>
          <a:xfrm>
            <a:off x="351559" y="4733926"/>
            <a:ext cx="8608219" cy="336155"/>
          </a:xfrm>
          <a:prstGeom prst="rect">
            <a:avLst/>
          </a:prstGeom>
        </p:spPr>
      </p:pic>
    </p:spTree>
    <p:extLst>
      <p:ext uri="{BB962C8B-B14F-4D97-AF65-F5344CB8AC3E}">
        <p14:creationId xmlns:p14="http://schemas.microsoft.com/office/powerpoint/2010/main" val="40906058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Grp="1" noChangeArrowheads="1"/>
          </p:cNvSpPr>
          <p:nvPr>
            <p:ph type="title"/>
          </p:nvPr>
        </p:nvSpPr>
        <p:spPr/>
        <p:txBody>
          <a:bodyPr/>
          <a:lstStyle/>
          <a:p>
            <a:pPr eaLnBrk="1" hangingPunct="1"/>
            <a:r>
              <a:rPr lang="en-US" dirty="0">
                <a:latin typeface="Arial" charset="0"/>
              </a:rPr>
              <a:t>Types of Learning</a:t>
            </a:r>
          </a:p>
        </p:txBody>
      </p:sp>
      <p:sp>
        <p:nvSpPr>
          <p:cNvPr id="60420" name="Text Box 7"/>
          <p:cNvSpPr txBox="1">
            <a:spLocks noChangeArrowheads="1"/>
          </p:cNvSpPr>
          <p:nvPr/>
        </p:nvSpPr>
        <p:spPr bwMode="auto">
          <a:xfrm>
            <a:off x="1135715" y="1859980"/>
            <a:ext cx="2319866"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r>
              <a:rPr lang="en-US" sz="2100" dirty="0">
                <a:solidFill>
                  <a:srgbClr val="000000"/>
                </a:solidFill>
              </a:rPr>
              <a:t>Unsupervised</a:t>
            </a:r>
          </a:p>
          <a:p>
            <a:endParaRPr lang="en-US" sz="2100" dirty="0">
              <a:solidFill>
                <a:srgbClr val="000000"/>
              </a:solidFill>
            </a:endParaRPr>
          </a:p>
          <a:p>
            <a:endParaRPr lang="en-US" sz="2100" dirty="0">
              <a:solidFill>
                <a:srgbClr val="000000"/>
              </a:solidFill>
            </a:endParaRPr>
          </a:p>
          <a:p>
            <a:pPr algn="ctr"/>
            <a:r>
              <a:rPr lang="en-US" sz="2100" dirty="0">
                <a:solidFill>
                  <a:srgbClr val="000000"/>
                </a:solidFill>
              </a:rPr>
              <a:t>Clustering</a:t>
            </a:r>
          </a:p>
          <a:p>
            <a:pPr algn="ctr"/>
            <a:r>
              <a:rPr lang="en-US" sz="2100" dirty="0">
                <a:solidFill>
                  <a:srgbClr val="000000"/>
                </a:solidFill>
              </a:rPr>
              <a:t>PCA</a:t>
            </a:r>
          </a:p>
          <a:p>
            <a:pPr algn="ctr"/>
            <a:r>
              <a:rPr lang="en-US" sz="2100" dirty="0">
                <a:solidFill>
                  <a:srgbClr val="000000"/>
                </a:solidFill>
              </a:rPr>
              <a:t>Association Rules</a:t>
            </a:r>
          </a:p>
          <a:p>
            <a:pPr algn="ctr"/>
            <a:r>
              <a:rPr lang="mr-IN" sz="2100" dirty="0">
                <a:solidFill>
                  <a:srgbClr val="000000"/>
                </a:solidFill>
              </a:rPr>
              <a:t>…</a:t>
            </a:r>
            <a:endParaRPr lang="en-US" sz="2100" dirty="0">
              <a:solidFill>
                <a:srgbClr val="000000"/>
              </a:solidFill>
            </a:endParaRPr>
          </a:p>
          <a:p>
            <a:endParaRPr lang="en-US" sz="2100" dirty="0">
              <a:solidFill>
                <a:srgbClr val="000000"/>
              </a:solidFill>
            </a:endParaRPr>
          </a:p>
        </p:txBody>
      </p:sp>
      <p:sp>
        <p:nvSpPr>
          <p:cNvPr id="60422" name="Text Box 9"/>
          <p:cNvSpPr txBox="1">
            <a:spLocks noChangeArrowheads="1"/>
          </p:cNvSpPr>
          <p:nvPr/>
        </p:nvSpPr>
        <p:spPr bwMode="auto">
          <a:xfrm>
            <a:off x="6242292" y="1842383"/>
            <a:ext cx="1766830"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r>
              <a:rPr lang="en-US" sz="2100" dirty="0">
                <a:solidFill>
                  <a:srgbClr val="000000"/>
                </a:solidFill>
              </a:rPr>
              <a:t>Supervised</a:t>
            </a:r>
          </a:p>
          <a:p>
            <a:endParaRPr lang="en-US" sz="1800" dirty="0">
              <a:solidFill>
                <a:srgbClr val="000000"/>
              </a:solidFill>
            </a:endParaRPr>
          </a:p>
          <a:p>
            <a:endParaRPr lang="en-US" sz="1800" dirty="0">
              <a:solidFill>
                <a:srgbClr val="000000"/>
              </a:solidFill>
            </a:endParaRPr>
          </a:p>
          <a:p>
            <a:pPr algn="ctr"/>
            <a:r>
              <a:rPr lang="en-US" sz="2100" dirty="0">
                <a:solidFill>
                  <a:srgbClr val="000000"/>
                </a:solidFill>
              </a:rPr>
              <a:t>Classification</a:t>
            </a:r>
          </a:p>
          <a:p>
            <a:pPr algn="ctr"/>
            <a:r>
              <a:rPr lang="en-US" sz="2100" dirty="0">
                <a:solidFill>
                  <a:srgbClr val="000000"/>
                </a:solidFill>
              </a:rPr>
              <a:t>Regression</a:t>
            </a:r>
          </a:p>
          <a:p>
            <a:pPr algn="ctr"/>
            <a:r>
              <a:rPr lang="mr-IN" sz="2100" dirty="0">
                <a:solidFill>
                  <a:srgbClr val="000000"/>
                </a:solidFill>
              </a:rPr>
              <a:t>…</a:t>
            </a:r>
            <a:endParaRPr lang="en-US" sz="2100" dirty="0">
              <a:solidFill>
                <a:srgbClr val="000000"/>
              </a:solidFill>
            </a:endParaRPr>
          </a:p>
        </p:txBody>
      </p:sp>
      <p:sp>
        <p:nvSpPr>
          <p:cNvPr id="3" name="Left-Right Arrow 2"/>
          <p:cNvSpPr/>
          <p:nvPr/>
        </p:nvSpPr>
        <p:spPr>
          <a:xfrm>
            <a:off x="1379834" y="2304761"/>
            <a:ext cx="6165089" cy="31754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715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4463" y="146447"/>
            <a:ext cx="6315075" cy="4850606"/>
          </a:xfrm>
          <a:prstGeom prst="rect">
            <a:avLst/>
          </a:prstGeom>
        </p:spPr>
      </p:pic>
    </p:spTree>
    <p:extLst>
      <p:ext uri="{BB962C8B-B14F-4D97-AF65-F5344CB8AC3E}">
        <p14:creationId xmlns:p14="http://schemas.microsoft.com/office/powerpoint/2010/main" val="22668627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14450" y="185738"/>
            <a:ext cx="6515100" cy="4772025"/>
          </a:xfrm>
          <a:prstGeom prst="rect">
            <a:avLst/>
          </a:prstGeom>
        </p:spPr>
      </p:pic>
    </p:spTree>
    <p:extLst>
      <p:ext uri="{BB962C8B-B14F-4D97-AF65-F5344CB8AC3E}">
        <p14:creationId xmlns:p14="http://schemas.microsoft.com/office/powerpoint/2010/main" val="8571239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3710" y="0"/>
            <a:ext cx="6936581" cy="5143500"/>
          </a:xfrm>
          <a:prstGeom prst="rect">
            <a:avLst/>
          </a:prstGeom>
        </p:spPr>
      </p:pic>
    </p:spTree>
    <p:extLst>
      <p:ext uri="{BB962C8B-B14F-4D97-AF65-F5344CB8AC3E}">
        <p14:creationId xmlns:p14="http://schemas.microsoft.com/office/powerpoint/2010/main" val="37703893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46585" y="35719"/>
            <a:ext cx="6650831" cy="5072063"/>
          </a:xfrm>
          <a:prstGeom prst="rect">
            <a:avLst/>
          </a:prstGeom>
        </p:spPr>
      </p:pic>
    </p:spTree>
    <p:extLst>
      <p:ext uri="{BB962C8B-B14F-4D97-AF65-F5344CB8AC3E}">
        <p14:creationId xmlns:p14="http://schemas.microsoft.com/office/powerpoint/2010/main" val="5009590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187624" y="218611"/>
            <a:ext cx="6486512" cy="5047953"/>
          </a:xfrm>
          <a:prstGeom prst="rect">
            <a:avLst/>
          </a:prstGeom>
        </p:spPr>
      </p:pic>
      <p:sp>
        <p:nvSpPr>
          <p:cNvPr id="4" name="TextBox 3"/>
          <p:cNvSpPr txBox="1"/>
          <p:nvPr/>
        </p:nvSpPr>
        <p:spPr>
          <a:xfrm>
            <a:off x="2915816" y="4863287"/>
            <a:ext cx="5400600" cy="307777"/>
          </a:xfrm>
          <a:prstGeom prst="rect">
            <a:avLst/>
          </a:prstGeom>
          <a:noFill/>
        </p:spPr>
        <p:txBody>
          <a:bodyPr wrap="square" rtlCol="0">
            <a:spAutoFit/>
          </a:bodyPr>
          <a:lstStyle/>
          <a:p>
            <a:r>
              <a:rPr lang="en-US" sz="1400" dirty="0" smtClean="0"/>
              <a:t>Katie Herron: Introduction to Data Linkage</a:t>
            </a:r>
            <a:endParaRPr lang="en-US" sz="1400" dirty="0"/>
          </a:p>
        </p:txBody>
      </p:sp>
      <p:pic>
        <p:nvPicPr>
          <p:cNvPr id="5" name="Picture 4"/>
          <p:cNvPicPr>
            <a:picLocks noChangeAspect="1"/>
          </p:cNvPicPr>
          <p:nvPr/>
        </p:nvPicPr>
        <p:blipFill>
          <a:blip r:embed="rId3"/>
          <a:stretch>
            <a:fillRect/>
          </a:stretch>
        </p:blipFill>
        <p:spPr>
          <a:xfrm>
            <a:off x="4139952" y="244448"/>
            <a:ext cx="3846563" cy="4628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016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91602" y="273844"/>
            <a:ext cx="6301496" cy="4493743"/>
          </a:xfrm>
          <a:prstGeom prst="rect">
            <a:avLst/>
          </a:prstGeom>
        </p:spPr>
      </p:pic>
    </p:spTree>
    <p:extLst>
      <p:ext uri="{BB962C8B-B14F-4D97-AF65-F5344CB8AC3E}">
        <p14:creationId xmlns:p14="http://schemas.microsoft.com/office/powerpoint/2010/main" val="10060915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07819" y="4243254"/>
            <a:ext cx="8631382" cy="507831"/>
          </a:xfrm>
          <a:prstGeom prst="rect">
            <a:avLst/>
          </a:prstGeom>
        </p:spPr>
        <p:txBody>
          <a:bodyPr wrap="square">
            <a:spAutoFit/>
          </a:bodyPr>
          <a:lstStyle/>
          <a:p>
            <a:r>
              <a:rPr lang="en-US" sz="1350" b="1" dirty="0">
                <a:solidFill>
                  <a:srgbClr val="000000"/>
                </a:solidFill>
                <a:latin typeface="Times New Roman" panose="02020603050405020304" pitchFamily="18" charset="0"/>
              </a:rPr>
              <a:t>Nicholas </a:t>
            </a:r>
            <a:r>
              <a:rPr lang="en-US" sz="1350" b="1" dirty="0" err="1">
                <a:solidFill>
                  <a:srgbClr val="000000"/>
                </a:solidFill>
                <a:latin typeface="Times New Roman" panose="02020603050405020304" pitchFamily="18" charset="0"/>
              </a:rPr>
              <a:t>Monath</a:t>
            </a:r>
            <a:r>
              <a:rPr lang="en-US" sz="1350" dirty="0">
                <a:solidFill>
                  <a:srgbClr val="000000"/>
                </a:solidFill>
                <a:latin typeface="Times New Roman" panose="02020603050405020304" pitchFamily="18" charset="0"/>
              </a:rPr>
              <a:t> and Andrew McCallum. </a:t>
            </a:r>
            <a:r>
              <a:rPr lang="en-US" sz="1350" i="1" dirty="0">
                <a:solidFill>
                  <a:srgbClr val="000000"/>
                </a:solidFill>
                <a:latin typeface="Times New Roman" panose="02020603050405020304" pitchFamily="18" charset="0"/>
              </a:rPr>
              <a:t>Discriminative Hierarchical </a:t>
            </a:r>
            <a:r>
              <a:rPr lang="en-US" sz="1350" i="1" dirty="0" err="1">
                <a:solidFill>
                  <a:srgbClr val="000000"/>
                </a:solidFill>
                <a:latin typeface="Times New Roman" panose="02020603050405020304" pitchFamily="18" charset="0"/>
              </a:rPr>
              <a:t>Coreference</a:t>
            </a:r>
            <a:r>
              <a:rPr lang="en-US" sz="1350" i="1" dirty="0">
                <a:solidFill>
                  <a:srgbClr val="000000"/>
                </a:solidFill>
                <a:latin typeface="Times New Roman" panose="02020603050405020304" pitchFamily="18" charset="0"/>
              </a:rPr>
              <a:t> for Inventor Disambiguation</a:t>
            </a:r>
            <a:r>
              <a:rPr lang="en-US" sz="1350" dirty="0">
                <a:solidFill>
                  <a:srgbClr val="000000"/>
                </a:solidFill>
                <a:latin typeface="Times New Roman" panose="02020603050405020304" pitchFamily="18" charset="0"/>
              </a:rPr>
              <a:t>. Presentation. </a:t>
            </a:r>
            <a:r>
              <a:rPr lang="en-US" sz="1350" dirty="0" err="1">
                <a:solidFill>
                  <a:srgbClr val="000000"/>
                </a:solidFill>
                <a:latin typeface="Times New Roman" panose="02020603050405020304" pitchFamily="18" charset="0"/>
              </a:rPr>
              <a:t>PatentsView</a:t>
            </a:r>
            <a:r>
              <a:rPr lang="en-US" sz="1350" dirty="0">
                <a:solidFill>
                  <a:srgbClr val="000000"/>
                </a:solidFill>
                <a:latin typeface="Times New Roman" panose="02020603050405020304" pitchFamily="18" charset="0"/>
              </a:rPr>
              <a:t> Inventor Disambiguation Technical Workshop. September 2015 </a:t>
            </a:r>
            <a:r>
              <a:rPr lang="en-US" sz="1350" dirty="0">
                <a:latin typeface="Times New Roman" panose="02020603050405020304" pitchFamily="18" charset="0"/>
                <a:hlinkClick r:id="rId2"/>
              </a:rPr>
              <a:t>[slides]</a:t>
            </a:r>
            <a:r>
              <a:rPr lang="en-US" sz="1350" dirty="0">
                <a:solidFill>
                  <a:srgbClr val="000000"/>
                </a:solidFill>
                <a:latin typeface="Times New Roman" panose="02020603050405020304" pitchFamily="18" charset="0"/>
              </a:rPr>
              <a:t> </a:t>
            </a:r>
            <a:r>
              <a:rPr lang="en-US" sz="1350" dirty="0">
                <a:latin typeface="Times New Roman" panose="02020603050405020304" pitchFamily="18" charset="0"/>
                <a:hlinkClick r:id="rId3"/>
              </a:rPr>
              <a:t>[code]</a:t>
            </a:r>
            <a:endParaRPr lang="en-US" sz="1350" dirty="0"/>
          </a:p>
        </p:txBody>
      </p:sp>
      <p:pic>
        <p:nvPicPr>
          <p:cNvPr id="5" name="Picture 4"/>
          <p:cNvPicPr>
            <a:picLocks noChangeAspect="1"/>
          </p:cNvPicPr>
          <p:nvPr/>
        </p:nvPicPr>
        <p:blipFill>
          <a:blip r:embed="rId4"/>
          <a:stretch>
            <a:fillRect/>
          </a:stretch>
        </p:blipFill>
        <p:spPr>
          <a:xfrm>
            <a:off x="1297407" y="444500"/>
            <a:ext cx="5153002" cy="3003947"/>
          </a:xfrm>
          <a:prstGeom prst="rect">
            <a:avLst/>
          </a:prstGeom>
        </p:spPr>
      </p:pic>
    </p:spTree>
    <p:extLst>
      <p:ext uri="{BB962C8B-B14F-4D97-AF65-F5344CB8AC3E}">
        <p14:creationId xmlns:p14="http://schemas.microsoft.com/office/powerpoint/2010/main" val="18609594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235004" y="387685"/>
            <a:ext cx="6104560" cy="4143188"/>
          </a:xfrm>
          <a:prstGeom prst="rect">
            <a:avLst/>
          </a:prstGeom>
        </p:spPr>
      </p:pic>
    </p:spTree>
    <p:extLst>
      <p:ext uri="{BB962C8B-B14F-4D97-AF65-F5344CB8AC3E}">
        <p14:creationId xmlns:p14="http://schemas.microsoft.com/office/powerpoint/2010/main" val="6298794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11100" y="411480"/>
            <a:ext cx="6636597" cy="4536883"/>
          </a:xfrm>
          <a:prstGeom prst="rect">
            <a:avLst/>
          </a:prstGeom>
        </p:spPr>
      </p:pic>
    </p:spTree>
    <p:extLst>
      <p:ext uri="{BB962C8B-B14F-4D97-AF65-F5344CB8AC3E}">
        <p14:creationId xmlns:p14="http://schemas.microsoft.com/office/powerpoint/2010/main" val="2660683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Context</a:t>
            </a:r>
          </a:p>
          <a:p>
            <a:r>
              <a:rPr lang="en-US" dirty="0" smtClean="0"/>
              <a:t>Basics of Processing</a:t>
            </a:r>
          </a:p>
          <a:p>
            <a:r>
              <a:rPr lang="en-US" dirty="0" smtClean="0"/>
              <a:t>Blocking</a:t>
            </a:r>
          </a:p>
          <a:p>
            <a:r>
              <a:rPr lang="en-US" dirty="0" smtClean="0"/>
              <a:t>Linkage Approaches</a:t>
            </a:r>
          </a:p>
          <a:p>
            <a:r>
              <a:rPr lang="en-US" dirty="0" smtClean="0">
                <a:solidFill>
                  <a:srgbClr val="FF0000"/>
                </a:solidFill>
              </a:rPr>
              <a:t>Evaluation</a:t>
            </a:r>
            <a:endParaRPr lang="en-US" dirty="0">
              <a:solidFill>
                <a:srgbClr val="FF0000"/>
              </a:solidFill>
            </a:endParaRPr>
          </a:p>
        </p:txBody>
      </p:sp>
    </p:spTree>
    <p:extLst>
      <p:ext uri="{BB962C8B-B14F-4D97-AF65-F5344CB8AC3E}">
        <p14:creationId xmlns:p14="http://schemas.microsoft.com/office/powerpoint/2010/main" val="26790931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4000" dirty="0"/>
              <a:t>There is no perfect world</a:t>
            </a:r>
          </a:p>
        </p:txBody>
      </p:sp>
      <p:graphicFrame>
        <p:nvGraphicFramePr>
          <p:cNvPr id="3" name="Tabelle 2"/>
          <p:cNvGraphicFramePr>
            <a:graphicFrameLocks noGrp="1"/>
          </p:cNvGraphicFramePr>
          <p:nvPr>
            <p:extLst>
              <p:ext uri="{D42A27DB-BD31-4B8C-83A1-F6EECF244321}">
                <p14:modId xmlns:p14="http://schemas.microsoft.com/office/powerpoint/2010/main" val="1858538479"/>
              </p:ext>
            </p:extLst>
          </p:nvPr>
        </p:nvGraphicFramePr>
        <p:xfrm>
          <a:off x="1691680" y="4011910"/>
          <a:ext cx="5328592" cy="792088"/>
        </p:xfrm>
        <a:graphic>
          <a:graphicData uri="http://schemas.openxmlformats.org/drawingml/2006/table">
            <a:tbl>
              <a:tblPr firstRow="1" bandRow="1">
                <a:tableStyleId>{5C22544A-7EE6-4342-B048-85BDC9FD1C3A}</a:tableStyleId>
              </a:tblPr>
              <a:tblGrid>
                <a:gridCol w="2266409">
                  <a:extLst>
                    <a:ext uri="{9D8B030D-6E8A-4147-A177-3AD203B41FA5}">
                      <a16:colId xmlns:a16="http://schemas.microsoft.com/office/drawing/2014/main" val="20000"/>
                    </a:ext>
                  </a:extLst>
                </a:gridCol>
                <a:gridCol w="3062183">
                  <a:extLst>
                    <a:ext uri="{9D8B030D-6E8A-4147-A177-3AD203B41FA5}">
                      <a16:colId xmlns:a16="http://schemas.microsoft.com/office/drawing/2014/main" val="20001"/>
                    </a:ext>
                  </a:extLst>
                </a:gridCol>
              </a:tblGrid>
              <a:tr h="396044">
                <a:tc>
                  <a:txBody>
                    <a:bodyPr/>
                    <a:lstStyle/>
                    <a:p>
                      <a:r>
                        <a:rPr lang="de-DE" dirty="0">
                          <a:solidFill>
                            <a:schemeClr val="tx1"/>
                          </a:solidFill>
                        </a:rPr>
                        <a:t>True</a:t>
                      </a:r>
                      <a:r>
                        <a:rPr lang="de-DE" baseline="0" dirty="0">
                          <a:solidFill>
                            <a:schemeClr val="tx1"/>
                          </a:solidFill>
                        </a:rPr>
                        <a:t> Positive (TP)</a:t>
                      </a:r>
                      <a:endParaRPr lang="de-DE" dirty="0">
                        <a:solidFill>
                          <a:schemeClr val="tx1"/>
                        </a:solidFill>
                      </a:endParaRPr>
                    </a:p>
                  </a:txBody>
                  <a:tcPr/>
                </a:tc>
                <a:tc>
                  <a:txBody>
                    <a:bodyPr/>
                    <a:lstStyle/>
                    <a:p>
                      <a:r>
                        <a:rPr lang="de-DE" dirty="0" err="1">
                          <a:solidFill>
                            <a:srgbClr val="FF0000"/>
                          </a:solidFill>
                        </a:rPr>
                        <a:t>False</a:t>
                      </a:r>
                      <a:r>
                        <a:rPr lang="de-DE" dirty="0">
                          <a:solidFill>
                            <a:srgbClr val="FF0000"/>
                          </a:solidFill>
                        </a:rPr>
                        <a:t> Negative (FN)</a:t>
                      </a:r>
                    </a:p>
                  </a:txBody>
                  <a:tcPr/>
                </a:tc>
                <a:extLst>
                  <a:ext uri="{0D108BD9-81ED-4DB2-BD59-A6C34878D82A}">
                    <a16:rowId xmlns:a16="http://schemas.microsoft.com/office/drawing/2014/main" val="10000"/>
                  </a:ext>
                </a:extLst>
              </a:tr>
              <a:tr h="396044">
                <a:tc>
                  <a:txBody>
                    <a:bodyPr/>
                    <a:lstStyle/>
                    <a:p>
                      <a:r>
                        <a:rPr lang="de-DE" b="1" dirty="0" err="1">
                          <a:solidFill>
                            <a:srgbClr val="FF0000"/>
                          </a:solidFill>
                        </a:rPr>
                        <a:t>False</a:t>
                      </a:r>
                      <a:r>
                        <a:rPr lang="de-DE" b="1" dirty="0">
                          <a:solidFill>
                            <a:srgbClr val="FF0000"/>
                          </a:solidFill>
                        </a:rPr>
                        <a:t> Positive (FP)</a:t>
                      </a:r>
                    </a:p>
                  </a:txBody>
                  <a:tcPr/>
                </a:tc>
                <a:tc>
                  <a:txBody>
                    <a:bodyPr/>
                    <a:lstStyle/>
                    <a:p>
                      <a:r>
                        <a:rPr lang="de-DE" b="1" dirty="0">
                          <a:solidFill>
                            <a:schemeClr val="tx1"/>
                          </a:solidFill>
                        </a:rPr>
                        <a:t>True</a:t>
                      </a:r>
                      <a:r>
                        <a:rPr lang="de-DE" b="1" baseline="0" dirty="0">
                          <a:solidFill>
                            <a:schemeClr val="tx1"/>
                          </a:solidFill>
                        </a:rPr>
                        <a:t> Negative (TN)</a:t>
                      </a:r>
                      <a:endParaRPr lang="de-DE" b="1" dirty="0">
                        <a:solidFill>
                          <a:schemeClr val="tx1"/>
                        </a:solidFill>
                      </a:endParaRPr>
                    </a:p>
                  </a:txBody>
                  <a:tcPr/>
                </a:tc>
                <a:extLst>
                  <a:ext uri="{0D108BD9-81ED-4DB2-BD59-A6C34878D82A}">
                    <a16:rowId xmlns:a16="http://schemas.microsoft.com/office/drawing/2014/main" val="10001"/>
                  </a:ext>
                </a:extLst>
              </a:tr>
            </a:tbl>
          </a:graphicData>
        </a:graphic>
      </p:graphicFrame>
      <p:sp>
        <p:nvSpPr>
          <p:cNvPr id="4" name="Content Placeholder 4"/>
          <p:cNvSpPr txBox="1">
            <a:spLocks/>
          </p:cNvSpPr>
          <p:nvPr/>
        </p:nvSpPr>
        <p:spPr>
          <a:xfrm>
            <a:off x="546626" y="1347614"/>
            <a:ext cx="7515225" cy="33107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In a perfect world</a:t>
            </a:r>
          </a:p>
          <a:p>
            <a:endParaRPr lang="en-US" sz="2400" dirty="0"/>
          </a:p>
          <a:p>
            <a:endParaRPr lang="en-US" sz="2400" dirty="0"/>
          </a:p>
          <a:p>
            <a:endParaRPr lang="en-US" sz="2400" dirty="0"/>
          </a:p>
          <a:p>
            <a:r>
              <a:rPr lang="en-US" sz="2400" dirty="0"/>
              <a:t>But we do not live in a perfect world</a:t>
            </a:r>
          </a:p>
          <a:p>
            <a:endParaRPr lang="en-US" sz="2400" dirty="0"/>
          </a:p>
          <a:p>
            <a:endParaRPr lang="en-US" sz="2400" dirty="0"/>
          </a:p>
          <a:p>
            <a:pPr marL="0" indent="0">
              <a:buNone/>
            </a:pPr>
            <a:endParaRPr lang="en-US" sz="2400" dirty="0"/>
          </a:p>
        </p:txBody>
      </p:sp>
      <p:graphicFrame>
        <p:nvGraphicFramePr>
          <p:cNvPr id="5" name="Tabelle 4"/>
          <p:cNvGraphicFramePr>
            <a:graphicFrameLocks noGrp="1"/>
          </p:cNvGraphicFramePr>
          <p:nvPr>
            <p:extLst>
              <p:ext uri="{D42A27DB-BD31-4B8C-83A1-F6EECF244321}">
                <p14:modId xmlns:p14="http://schemas.microsoft.com/office/powerpoint/2010/main" val="515900444"/>
              </p:ext>
            </p:extLst>
          </p:nvPr>
        </p:nvGraphicFramePr>
        <p:xfrm>
          <a:off x="1763688" y="2067694"/>
          <a:ext cx="5256584" cy="741680"/>
        </p:xfrm>
        <a:graphic>
          <a:graphicData uri="http://schemas.openxmlformats.org/drawingml/2006/table">
            <a:tbl>
              <a:tblPr firstRow="1" bandRow="1">
                <a:tableStyleId>{5C22544A-7EE6-4342-B048-85BDC9FD1C3A}</a:tableStyleId>
              </a:tblPr>
              <a:tblGrid>
                <a:gridCol w="2628292">
                  <a:extLst>
                    <a:ext uri="{9D8B030D-6E8A-4147-A177-3AD203B41FA5}">
                      <a16:colId xmlns:a16="http://schemas.microsoft.com/office/drawing/2014/main" val="20000"/>
                    </a:ext>
                  </a:extLst>
                </a:gridCol>
                <a:gridCol w="2628292">
                  <a:extLst>
                    <a:ext uri="{9D8B030D-6E8A-4147-A177-3AD203B41FA5}">
                      <a16:colId xmlns:a16="http://schemas.microsoft.com/office/drawing/2014/main" val="20001"/>
                    </a:ext>
                  </a:extLst>
                </a:gridCol>
              </a:tblGrid>
              <a:tr h="370840">
                <a:tc>
                  <a:txBody>
                    <a:bodyPr/>
                    <a:lstStyle/>
                    <a:p>
                      <a:r>
                        <a:rPr lang="de-DE" dirty="0">
                          <a:solidFill>
                            <a:schemeClr val="tx1"/>
                          </a:solidFill>
                        </a:rPr>
                        <a:t>True</a:t>
                      </a:r>
                      <a:r>
                        <a:rPr lang="de-DE" baseline="0" dirty="0">
                          <a:solidFill>
                            <a:schemeClr val="tx1"/>
                          </a:solidFill>
                        </a:rPr>
                        <a:t> Positive (TP)</a:t>
                      </a:r>
                      <a:endParaRPr lang="de-DE" dirty="0">
                        <a:solidFill>
                          <a:schemeClr val="tx1"/>
                        </a:solidFill>
                      </a:endParaRPr>
                    </a:p>
                  </a:txBody>
                  <a:tcPr/>
                </a:tc>
                <a:tc>
                  <a:txBody>
                    <a:bodyPr/>
                    <a:lstStyle/>
                    <a:p>
                      <a:endParaRPr lang="de-DE" dirty="0"/>
                    </a:p>
                  </a:txBody>
                  <a:tcPr/>
                </a:tc>
                <a:extLst>
                  <a:ext uri="{0D108BD9-81ED-4DB2-BD59-A6C34878D82A}">
                    <a16:rowId xmlns:a16="http://schemas.microsoft.com/office/drawing/2014/main" val="10000"/>
                  </a:ext>
                </a:extLst>
              </a:tr>
              <a:tr h="370840">
                <a:tc>
                  <a:txBody>
                    <a:bodyPr/>
                    <a:lstStyle/>
                    <a:p>
                      <a:endParaRPr lang="de-DE" dirty="0"/>
                    </a:p>
                  </a:txBody>
                  <a:tcPr/>
                </a:tc>
                <a:tc>
                  <a:txBody>
                    <a:bodyPr/>
                    <a:lstStyle/>
                    <a:p>
                      <a:r>
                        <a:rPr lang="de-DE" b="1" dirty="0">
                          <a:solidFill>
                            <a:schemeClr val="tx1"/>
                          </a:solidFill>
                        </a:rPr>
                        <a:t>True</a:t>
                      </a:r>
                      <a:r>
                        <a:rPr lang="de-DE" b="1" baseline="0" dirty="0">
                          <a:solidFill>
                            <a:schemeClr val="tx1"/>
                          </a:solidFill>
                        </a:rPr>
                        <a:t> Negative (TN)</a:t>
                      </a:r>
                      <a:endParaRPr lang="de-DE" b="1" dirty="0">
                        <a:solidFill>
                          <a:schemeClr val="tx1"/>
                        </a:solidFill>
                      </a:endParaRPr>
                    </a:p>
                  </a:txBody>
                  <a:tcPr/>
                </a:tc>
                <a:extLst>
                  <a:ext uri="{0D108BD9-81ED-4DB2-BD59-A6C34878D82A}">
                    <a16:rowId xmlns:a16="http://schemas.microsoft.com/office/drawing/2014/main" val="10001"/>
                  </a:ext>
                </a:extLst>
              </a:tr>
            </a:tbl>
          </a:graphicData>
        </a:graphic>
      </p:graphicFrame>
      <p:sp>
        <p:nvSpPr>
          <p:cNvPr id="6" name="Textfeld 5"/>
          <p:cNvSpPr txBox="1"/>
          <p:nvPr/>
        </p:nvSpPr>
        <p:spPr>
          <a:xfrm>
            <a:off x="3923928" y="1563638"/>
            <a:ext cx="1084552" cy="369332"/>
          </a:xfrm>
          <a:prstGeom prst="rect">
            <a:avLst/>
          </a:prstGeom>
          <a:noFill/>
        </p:spPr>
        <p:txBody>
          <a:bodyPr wrap="none" rtlCol="0">
            <a:spAutoFit/>
          </a:bodyPr>
          <a:lstStyle/>
          <a:p>
            <a:r>
              <a:rPr lang="de-DE" dirty="0" err="1"/>
              <a:t>Predicted</a:t>
            </a:r>
            <a:endParaRPr lang="de-DE" dirty="0"/>
          </a:p>
        </p:txBody>
      </p:sp>
      <p:sp>
        <p:nvSpPr>
          <p:cNvPr id="7" name="Textfeld 6"/>
          <p:cNvSpPr txBox="1"/>
          <p:nvPr/>
        </p:nvSpPr>
        <p:spPr>
          <a:xfrm>
            <a:off x="827584" y="2211710"/>
            <a:ext cx="613757" cy="369332"/>
          </a:xfrm>
          <a:prstGeom prst="rect">
            <a:avLst/>
          </a:prstGeom>
          <a:noFill/>
        </p:spPr>
        <p:txBody>
          <a:bodyPr wrap="none" rtlCol="0">
            <a:spAutoFit/>
          </a:bodyPr>
          <a:lstStyle/>
          <a:p>
            <a:r>
              <a:rPr lang="de-DE" dirty="0"/>
              <a:t>True</a:t>
            </a:r>
          </a:p>
        </p:txBody>
      </p:sp>
      <p:sp>
        <p:nvSpPr>
          <p:cNvPr id="8" name="Textfeld 7"/>
          <p:cNvSpPr txBox="1"/>
          <p:nvPr/>
        </p:nvSpPr>
        <p:spPr>
          <a:xfrm>
            <a:off x="899592" y="4227934"/>
            <a:ext cx="613757" cy="369332"/>
          </a:xfrm>
          <a:prstGeom prst="rect">
            <a:avLst/>
          </a:prstGeom>
          <a:noFill/>
        </p:spPr>
        <p:txBody>
          <a:bodyPr wrap="none" rtlCol="0">
            <a:spAutoFit/>
          </a:bodyPr>
          <a:lstStyle/>
          <a:p>
            <a:r>
              <a:rPr lang="de-DE" dirty="0"/>
              <a:t>True</a:t>
            </a:r>
          </a:p>
        </p:txBody>
      </p:sp>
      <p:sp>
        <p:nvSpPr>
          <p:cNvPr id="9" name="Textfeld 8"/>
          <p:cNvSpPr txBox="1"/>
          <p:nvPr/>
        </p:nvSpPr>
        <p:spPr>
          <a:xfrm>
            <a:off x="3635896" y="3579862"/>
            <a:ext cx="1084552" cy="369332"/>
          </a:xfrm>
          <a:prstGeom prst="rect">
            <a:avLst/>
          </a:prstGeom>
          <a:noFill/>
        </p:spPr>
        <p:txBody>
          <a:bodyPr wrap="none" rtlCol="0">
            <a:spAutoFit/>
          </a:bodyPr>
          <a:lstStyle/>
          <a:p>
            <a:r>
              <a:rPr lang="de-DE" dirty="0" err="1"/>
              <a:t>Predicted</a:t>
            </a:r>
            <a:endParaRPr lang="de-DE" dirty="0"/>
          </a:p>
        </p:txBody>
      </p:sp>
    </p:spTree>
    <p:extLst>
      <p:ext uri="{BB962C8B-B14F-4D97-AF65-F5344CB8AC3E}">
        <p14:creationId xmlns:p14="http://schemas.microsoft.com/office/powerpoint/2010/main" val="35366481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a:xfrm>
            <a:off x="457200" y="1200150"/>
            <a:ext cx="8229600" cy="3747863"/>
          </a:xfrm>
        </p:spPr>
        <p:txBody>
          <a:bodyPr>
            <a:normAutofit fontScale="62500" lnSpcReduction="20000"/>
          </a:bodyPr>
          <a:lstStyle/>
          <a:p>
            <a:r>
              <a:rPr lang="en-US" dirty="0"/>
              <a:t>Two types of accuracy errors. </a:t>
            </a:r>
          </a:p>
          <a:p>
            <a:r>
              <a:rPr lang="en-US" dirty="0"/>
              <a:t>A Type I error occurs when a true </a:t>
            </a:r>
            <a:r>
              <a:rPr lang="en-US" dirty="0" err="1"/>
              <a:t>nonmatch</a:t>
            </a:r>
            <a:r>
              <a:rPr lang="en-US" dirty="0"/>
              <a:t> is classified as a match. </a:t>
            </a:r>
          </a:p>
          <a:p>
            <a:r>
              <a:rPr lang="en-US" dirty="0"/>
              <a:t>A Type II error occurs when a true match is classified as a </a:t>
            </a:r>
            <a:r>
              <a:rPr lang="en-US" dirty="0" err="1"/>
              <a:t>nonmatch</a:t>
            </a:r>
            <a:r>
              <a:rPr lang="en-US" dirty="0"/>
              <a:t>. </a:t>
            </a:r>
          </a:p>
          <a:p>
            <a:r>
              <a:rPr lang="en-US" dirty="0"/>
              <a:t>Minimizing these errors is critical, particularly when the product will be used in a cohort study</a:t>
            </a:r>
          </a:p>
          <a:p>
            <a:r>
              <a:rPr lang="en-US" dirty="0"/>
              <a:t>Four metrics most often used to evaluate the accuracy of a linkage algorithm are: </a:t>
            </a:r>
          </a:p>
          <a:p>
            <a:pPr lvl="1"/>
            <a:r>
              <a:rPr lang="en-US" dirty="0"/>
              <a:t>Sensitivity TP / (TP+FN) – correct classification of true matches</a:t>
            </a:r>
          </a:p>
          <a:p>
            <a:pPr lvl="1"/>
            <a:r>
              <a:rPr lang="en-US" dirty="0"/>
              <a:t>Specificity FP / (FP+TN) – correct classification of true non matches</a:t>
            </a:r>
          </a:p>
          <a:p>
            <a:pPr lvl="1"/>
            <a:r>
              <a:rPr lang="en-US" dirty="0"/>
              <a:t>positive predictive value (PPV) TP / (TP + FP) – proportion of matched pairs classified as matches that are true matches</a:t>
            </a:r>
          </a:p>
          <a:p>
            <a:pPr lvl="1"/>
            <a:r>
              <a:rPr lang="en-US" dirty="0"/>
              <a:t>negative predictive value(NPV). TN / (FN + TN) – proportion of matched pairs classified as non matches that are true non matches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0952" y="0"/>
            <a:ext cx="2213048" cy="1275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24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 think about </a:t>
            </a:r>
            <a:r>
              <a:rPr lang="en-US" smtClean="0"/>
              <a:t>loss function</a:t>
            </a:r>
            <a:endParaRPr lang="en-US" dirty="0"/>
          </a:p>
        </p:txBody>
      </p:sp>
      <p:sp>
        <p:nvSpPr>
          <p:cNvPr id="3" name="Content Placeholder 2"/>
          <p:cNvSpPr>
            <a:spLocks noGrp="1"/>
          </p:cNvSpPr>
          <p:nvPr>
            <p:ph idx="1"/>
          </p:nvPr>
        </p:nvSpPr>
        <p:spPr/>
        <p:txBody>
          <a:bodyPr>
            <a:normAutofit/>
          </a:bodyPr>
          <a:lstStyle/>
          <a:p>
            <a:r>
              <a:rPr lang="en-US" dirty="0"/>
              <a:t>If focus is </a:t>
            </a:r>
            <a:r>
              <a:rPr lang="en-US" dirty="0">
                <a:solidFill>
                  <a:srgbClr val="FF0000"/>
                </a:solidFill>
              </a:rPr>
              <a:t>true</a:t>
            </a:r>
            <a:r>
              <a:rPr lang="en-US" dirty="0"/>
              <a:t> cases, then investigators may want to focus on sensitivity. </a:t>
            </a:r>
          </a:p>
          <a:p>
            <a:r>
              <a:rPr lang="en-US" dirty="0"/>
              <a:t>If focus is minimize </a:t>
            </a:r>
            <a:r>
              <a:rPr lang="en-US" dirty="0">
                <a:solidFill>
                  <a:srgbClr val="FF0000"/>
                </a:solidFill>
              </a:rPr>
              <a:t>false</a:t>
            </a:r>
            <a:r>
              <a:rPr lang="en-US" dirty="0"/>
              <a:t> positives, the researcher may focus on specificity. </a:t>
            </a:r>
          </a:p>
        </p:txBody>
      </p:sp>
    </p:spTree>
    <p:extLst>
      <p:ext uri="{BB962C8B-B14F-4D97-AF65-F5344CB8AC3E}">
        <p14:creationId xmlns:p14="http://schemas.microsoft.com/office/powerpoint/2010/main" val="28457937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measures</a:t>
            </a:r>
          </a:p>
        </p:txBody>
      </p:sp>
      <p:sp>
        <p:nvSpPr>
          <p:cNvPr id="3" name="Content Placeholder 2"/>
          <p:cNvSpPr>
            <a:spLocks noGrp="1"/>
          </p:cNvSpPr>
          <p:nvPr>
            <p:ph idx="1"/>
          </p:nvPr>
        </p:nvSpPr>
        <p:spPr/>
        <p:txBody>
          <a:bodyPr>
            <a:normAutofit lnSpcReduction="10000"/>
          </a:bodyPr>
          <a:lstStyle/>
          <a:p>
            <a:r>
              <a:rPr lang="en-US" dirty="0"/>
              <a:t>Note that most of comparison space is true non matches (e.g., specificity and NPV)</a:t>
            </a:r>
          </a:p>
          <a:p>
            <a:r>
              <a:rPr lang="en-US" dirty="0"/>
              <a:t>F-Measure is </a:t>
            </a:r>
            <a:r>
              <a:rPr lang="el-GR" dirty="0"/>
              <a:t>((β</a:t>
            </a:r>
            <a:r>
              <a:rPr lang="el-GR" baseline="30000" dirty="0"/>
              <a:t>2</a:t>
            </a:r>
            <a:r>
              <a:rPr lang="el-GR" dirty="0"/>
              <a:t> + 1.0) * </a:t>
            </a:r>
            <a:r>
              <a:rPr lang="en-US" dirty="0"/>
              <a:t>Sensitivity * PPV) / (</a:t>
            </a:r>
            <a:r>
              <a:rPr lang="el-GR" dirty="0"/>
              <a:t>β</a:t>
            </a:r>
            <a:r>
              <a:rPr lang="el-GR" baseline="30000" dirty="0"/>
              <a:t>2</a:t>
            </a:r>
            <a:r>
              <a:rPr lang="el-GR" dirty="0"/>
              <a:t> * </a:t>
            </a:r>
            <a:r>
              <a:rPr lang="en-US" dirty="0"/>
              <a:t>Sensitivity + PPV)</a:t>
            </a:r>
          </a:p>
          <a:p>
            <a:r>
              <a:rPr lang="en-US" dirty="0"/>
              <a:t>Harmonic mean β is equal to the user-assigned relative importance of sensitivity over PPV.</a:t>
            </a:r>
          </a:p>
        </p:txBody>
      </p:sp>
    </p:spTree>
    <p:extLst>
      <p:ext uri="{BB962C8B-B14F-4D97-AF65-F5344CB8AC3E}">
        <p14:creationId xmlns:p14="http://schemas.microsoft.com/office/powerpoint/2010/main" val="2469960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8429" y="205979"/>
            <a:ext cx="8868336" cy="857250"/>
          </a:xfrm>
        </p:spPr>
        <p:txBody>
          <a:bodyPr>
            <a:noAutofit/>
          </a:bodyPr>
          <a:lstStyle/>
          <a:p>
            <a:r>
              <a:rPr lang="de-DE" sz="4000" dirty="0" smtClean="0"/>
              <a:t>Summary: Record Linkage Technique</a:t>
            </a:r>
            <a:r>
              <a:rPr lang="de-DE" sz="4000" dirty="0"/>
              <a:t> </a:t>
            </a:r>
            <a:r>
              <a:rPr lang="de-DE" sz="2400" dirty="0" smtClean="0"/>
              <a:t>(Christen 2015)</a:t>
            </a:r>
            <a:endParaRPr lang="de-DE" sz="2400" dirty="0"/>
          </a:p>
        </p:txBody>
      </p:sp>
      <p:sp>
        <p:nvSpPr>
          <p:cNvPr id="3" name="Inhaltsplatzhalter 2"/>
          <p:cNvSpPr>
            <a:spLocks noGrp="1"/>
          </p:cNvSpPr>
          <p:nvPr>
            <p:ph sz="quarter" idx="4294967295"/>
          </p:nvPr>
        </p:nvSpPr>
        <p:spPr>
          <a:xfrm>
            <a:off x="544664" y="1102947"/>
            <a:ext cx="8088312" cy="3740150"/>
          </a:xfrm>
        </p:spPr>
        <p:txBody>
          <a:bodyPr>
            <a:noAutofit/>
          </a:bodyPr>
          <a:lstStyle/>
          <a:p>
            <a:r>
              <a:rPr lang="de-DE" sz="2400" b="1" dirty="0" err="1"/>
              <a:t>Deterministic</a:t>
            </a:r>
            <a:r>
              <a:rPr lang="de-DE" sz="2400" b="1" dirty="0"/>
              <a:t> </a:t>
            </a:r>
            <a:r>
              <a:rPr lang="de-DE" sz="2400" b="1" dirty="0" err="1" smtClean="0"/>
              <a:t>matching</a:t>
            </a:r>
            <a:endParaRPr lang="de-DE" sz="2400" b="1" dirty="0" smtClean="0"/>
          </a:p>
          <a:p>
            <a:pPr lvl="1"/>
            <a:r>
              <a:rPr lang="de-DE" sz="2400" dirty="0" err="1" smtClean="0"/>
              <a:t>Rule</a:t>
            </a:r>
            <a:r>
              <a:rPr lang="de-DE" sz="2400" dirty="0" err="1"/>
              <a:t>-based</a:t>
            </a:r>
            <a:r>
              <a:rPr lang="de-DE" sz="2400" dirty="0"/>
              <a:t> </a:t>
            </a:r>
            <a:r>
              <a:rPr lang="de-DE" sz="2400" dirty="0" err="1"/>
              <a:t>matching</a:t>
            </a:r>
            <a:r>
              <a:rPr lang="de-DE" sz="2400" dirty="0"/>
              <a:t> (</a:t>
            </a:r>
            <a:r>
              <a:rPr lang="de-DE" sz="2400" dirty="0" err="1"/>
              <a:t>complex</a:t>
            </a:r>
            <a:r>
              <a:rPr lang="de-DE" sz="2400" dirty="0"/>
              <a:t> </a:t>
            </a:r>
            <a:r>
              <a:rPr lang="de-DE" sz="2400" dirty="0" err="1"/>
              <a:t>to</a:t>
            </a:r>
            <a:r>
              <a:rPr lang="de-DE" sz="2400" dirty="0"/>
              <a:t> </a:t>
            </a:r>
            <a:r>
              <a:rPr lang="de-DE" sz="2400" dirty="0" err="1"/>
              <a:t>build</a:t>
            </a:r>
            <a:r>
              <a:rPr lang="de-DE" sz="2400" dirty="0"/>
              <a:t> </a:t>
            </a:r>
            <a:r>
              <a:rPr lang="de-DE" sz="2400" dirty="0" err="1"/>
              <a:t>and</a:t>
            </a:r>
            <a:r>
              <a:rPr lang="de-DE" sz="2400" dirty="0"/>
              <a:t> </a:t>
            </a:r>
            <a:r>
              <a:rPr lang="de-DE" sz="2400" dirty="0" err="1"/>
              <a:t>maintain</a:t>
            </a:r>
            <a:r>
              <a:rPr lang="de-DE" sz="2400" dirty="0"/>
              <a:t>) </a:t>
            </a:r>
          </a:p>
          <a:p>
            <a:r>
              <a:rPr lang="de-DE" sz="2400" b="1" dirty="0" err="1"/>
              <a:t>Probabilistic</a:t>
            </a:r>
            <a:r>
              <a:rPr lang="de-DE" sz="2400" b="1" dirty="0"/>
              <a:t> </a:t>
            </a:r>
            <a:r>
              <a:rPr lang="de-DE" sz="2400" b="1" dirty="0" err="1"/>
              <a:t>record</a:t>
            </a:r>
            <a:r>
              <a:rPr lang="de-DE" sz="2400" b="1" dirty="0"/>
              <a:t> </a:t>
            </a:r>
            <a:r>
              <a:rPr lang="de-DE" sz="2400" b="1" dirty="0" err="1"/>
              <a:t>linkage</a:t>
            </a:r>
            <a:r>
              <a:rPr lang="de-DE" sz="2400" dirty="0"/>
              <a:t> (</a:t>
            </a:r>
            <a:r>
              <a:rPr lang="de-DE" sz="2400" dirty="0" err="1"/>
              <a:t>Fellegi</a:t>
            </a:r>
            <a:r>
              <a:rPr lang="de-DE" sz="2400" dirty="0"/>
              <a:t> </a:t>
            </a:r>
            <a:r>
              <a:rPr lang="de-DE" sz="2400" i="1" dirty="0" err="1"/>
              <a:t>and</a:t>
            </a:r>
            <a:r>
              <a:rPr lang="de-DE" sz="2400" i="1" dirty="0"/>
              <a:t> </a:t>
            </a:r>
            <a:r>
              <a:rPr lang="de-DE" sz="2400" i="1" dirty="0" err="1"/>
              <a:t>Sunter</a:t>
            </a:r>
            <a:r>
              <a:rPr lang="de-DE" sz="2400" i="1" dirty="0"/>
              <a:t>, </a:t>
            </a:r>
            <a:r>
              <a:rPr lang="de-DE" sz="2400" dirty="0"/>
              <a:t>1969) </a:t>
            </a:r>
            <a:endParaRPr lang="de-DE" sz="2400" dirty="0" smtClean="0"/>
          </a:p>
          <a:p>
            <a:pPr lvl="1"/>
            <a:r>
              <a:rPr lang="de-DE" sz="2400" dirty="0" err="1" smtClean="0"/>
              <a:t>Use</a:t>
            </a:r>
            <a:r>
              <a:rPr lang="de-DE" sz="2400" dirty="0" smtClean="0"/>
              <a:t> </a:t>
            </a:r>
            <a:r>
              <a:rPr lang="de-DE" sz="2400" dirty="0" err="1"/>
              <a:t>available</a:t>
            </a:r>
            <a:r>
              <a:rPr lang="de-DE" sz="2400" dirty="0"/>
              <a:t> </a:t>
            </a:r>
            <a:r>
              <a:rPr lang="de-DE" sz="2400" dirty="0" err="1"/>
              <a:t>attributes</a:t>
            </a:r>
            <a:r>
              <a:rPr lang="de-DE" sz="2400" dirty="0"/>
              <a:t> </a:t>
            </a:r>
            <a:r>
              <a:rPr lang="de-DE" sz="2400" dirty="0" err="1"/>
              <a:t>for</a:t>
            </a:r>
            <a:r>
              <a:rPr lang="de-DE" sz="2400" dirty="0"/>
              <a:t> </a:t>
            </a:r>
            <a:r>
              <a:rPr lang="de-DE" sz="2400" dirty="0" err="1"/>
              <a:t>linking</a:t>
            </a:r>
            <a:r>
              <a:rPr lang="de-DE" sz="2400" dirty="0"/>
              <a:t> (</a:t>
            </a:r>
            <a:r>
              <a:rPr lang="de-DE" sz="2400" dirty="0" err="1"/>
              <a:t>often</a:t>
            </a:r>
            <a:r>
              <a:rPr lang="de-DE" sz="2400" dirty="0"/>
              <a:t> personal </a:t>
            </a:r>
            <a:r>
              <a:rPr lang="de-DE" sz="2400" dirty="0" err="1" smtClean="0"/>
              <a:t>information</a:t>
            </a:r>
            <a:r>
              <a:rPr lang="de-DE" sz="2400" dirty="0"/>
              <a:t>, </a:t>
            </a:r>
            <a:r>
              <a:rPr lang="de-DE" sz="2400" dirty="0" err="1"/>
              <a:t>like</a:t>
            </a:r>
            <a:r>
              <a:rPr lang="de-DE" sz="2400" dirty="0"/>
              <a:t> </a:t>
            </a:r>
            <a:r>
              <a:rPr lang="de-DE" sz="2400" dirty="0" err="1"/>
              <a:t>names</a:t>
            </a:r>
            <a:r>
              <a:rPr lang="de-DE" sz="2400" dirty="0"/>
              <a:t>, </a:t>
            </a:r>
            <a:r>
              <a:rPr lang="de-DE" sz="2400" dirty="0" err="1"/>
              <a:t>addresses</a:t>
            </a:r>
            <a:r>
              <a:rPr lang="de-DE" sz="2400" dirty="0"/>
              <a:t>, </a:t>
            </a:r>
            <a:r>
              <a:rPr lang="de-DE" sz="2400" dirty="0" err="1"/>
              <a:t>dates</a:t>
            </a:r>
            <a:r>
              <a:rPr lang="de-DE" sz="2400" dirty="0"/>
              <a:t> </a:t>
            </a:r>
            <a:r>
              <a:rPr lang="de-DE" sz="2400" dirty="0" err="1"/>
              <a:t>of</a:t>
            </a:r>
            <a:r>
              <a:rPr lang="de-DE" sz="2400" dirty="0"/>
              <a:t> </a:t>
            </a:r>
            <a:r>
              <a:rPr lang="de-DE" sz="2400" dirty="0" err="1"/>
              <a:t>birth</a:t>
            </a:r>
            <a:r>
              <a:rPr lang="de-DE" sz="2400" dirty="0"/>
              <a:t>, etc.) </a:t>
            </a:r>
            <a:endParaRPr lang="de-DE" sz="2400" dirty="0" smtClean="0"/>
          </a:p>
          <a:p>
            <a:pPr lvl="1"/>
            <a:r>
              <a:rPr lang="de-DE" sz="2400" dirty="0" err="1" smtClean="0"/>
              <a:t>Calculate</a:t>
            </a:r>
            <a:r>
              <a:rPr lang="de-DE" sz="2400" dirty="0" smtClean="0"/>
              <a:t> </a:t>
            </a:r>
            <a:r>
              <a:rPr lang="de-DE" sz="2400" dirty="0" err="1"/>
              <a:t>match</a:t>
            </a:r>
            <a:r>
              <a:rPr lang="de-DE" sz="2400" dirty="0"/>
              <a:t> </a:t>
            </a:r>
            <a:r>
              <a:rPr lang="de-DE" sz="2400" dirty="0" err="1"/>
              <a:t>weights</a:t>
            </a:r>
            <a:r>
              <a:rPr lang="de-DE" sz="2400" dirty="0"/>
              <a:t> </a:t>
            </a:r>
            <a:r>
              <a:rPr lang="de-DE" sz="2400" dirty="0" err="1"/>
              <a:t>for</a:t>
            </a:r>
            <a:r>
              <a:rPr lang="de-DE" sz="2400" dirty="0"/>
              <a:t> </a:t>
            </a:r>
            <a:r>
              <a:rPr lang="de-DE" sz="2400" dirty="0" err="1"/>
              <a:t>attributes</a:t>
            </a:r>
            <a:r>
              <a:rPr lang="de-DE" sz="2400" dirty="0"/>
              <a:t> </a:t>
            </a:r>
          </a:p>
          <a:p>
            <a:r>
              <a:rPr lang="de-DE" sz="2400" b="1" dirty="0"/>
              <a:t>“Computer </a:t>
            </a:r>
            <a:r>
              <a:rPr lang="de-DE" sz="2400" b="1" dirty="0" err="1"/>
              <a:t>science</a:t>
            </a:r>
            <a:r>
              <a:rPr lang="de-DE" sz="2400" b="1" dirty="0"/>
              <a:t>” </a:t>
            </a:r>
            <a:r>
              <a:rPr lang="de-DE" sz="2400" b="1" dirty="0" err="1" smtClean="0"/>
              <a:t>approaches</a:t>
            </a:r>
            <a:endParaRPr lang="de-DE" sz="2400" b="1" dirty="0" smtClean="0"/>
          </a:p>
          <a:p>
            <a:pPr lvl="1"/>
            <a:r>
              <a:rPr lang="de-DE" sz="2400" dirty="0" err="1" smtClean="0"/>
              <a:t>Based</a:t>
            </a:r>
            <a:r>
              <a:rPr lang="de-DE" sz="2400" dirty="0" smtClean="0"/>
              <a:t> </a:t>
            </a:r>
            <a:r>
              <a:rPr lang="de-DE" sz="2400" dirty="0"/>
              <a:t>on </a:t>
            </a:r>
            <a:r>
              <a:rPr lang="de-DE" sz="2400" dirty="0" err="1"/>
              <a:t>machine</a:t>
            </a:r>
            <a:r>
              <a:rPr lang="de-DE" sz="2400" dirty="0"/>
              <a:t> </a:t>
            </a:r>
            <a:r>
              <a:rPr lang="de-DE" sz="2400" dirty="0" err="1"/>
              <a:t>learning</a:t>
            </a:r>
            <a:r>
              <a:rPr lang="de-DE" sz="2400" dirty="0"/>
              <a:t>, </a:t>
            </a:r>
            <a:r>
              <a:rPr lang="de-DE" sz="2400" dirty="0" err="1"/>
              <a:t>data</a:t>
            </a:r>
            <a:r>
              <a:rPr lang="de-DE" sz="2400" dirty="0"/>
              <a:t> </a:t>
            </a:r>
            <a:r>
              <a:rPr lang="de-DE" sz="2400" dirty="0" err="1"/>
              <a:t>mining</a:t>
            </a:r>
            <a:r>
              <a:rPr lang="de-DE" sz="2400" dirty="0"/>
              <a:t>, </a:t>
            </a:r>
            <a:r>
              <a:rPr lang="de-DE" sz="2400" dirty="0" err="1"/>
              <a:t>database</a:t>
            </a:r>
            <a:r>
              <a:rPr lang="de-DE" sz="2400" dirty="0"/>
              <a:t>, </a:t>
            </a:r>
            <a:r>
              <a:rPr lang="de-DE" sz="2400" dirty="0" err="1"/>
              <a:t>or</a:t>
            </a:r>
            <a:r>
              <a:rPr lang="de-DE" sz="2400" dirty="0"/>
              <a:t> </a:t>
            </a:r>
            <a:r>
              <a:rPr lang="de-DE" sz="2400" dirty="0" err="1"/>
              <a:t>information</a:t>
            </a:r>
            <a:r>
              <a:rPr lang="de-DE" sz="2400" dirty="0"/>
              <a:t> </a:t>
            </a:r>
            <a:r>
              <a:rPr lang="de-DE" sz="2400" dirty="0" err="1"/>
              <a:t>retrieval</a:t>
            </a:r>
            <a:r>
              <a:rPr lang="de-DE" sz="2400" dirty="0"/>
              <a:t> </a:t>
            </a:r>
            <a:r>
              <a:rPr lang="de-DE" sz="2400" dirty="0" err="1"/>
              <a:t>techniques</a:t>
            </a:r>
            <a:r>
              <a:rPr lang="de-DE" sz="2400" dirty="0"/>
              <a:t> </a:t>
            </a:r>
          </a:p>
          <a:p>
            <a:endParaRPr lang="de-DE" sz="2400" dirty="0"/>
          </a:p>
        </p:txBody>
      </p:sp>
    </p:spTree>
    <p:extLst>
      <p:ext uri="{BB962C8B-B14F-4D97-AF65-F5344CB8AC3E}">
        <p14:creationId xmlns:p14="http://schemas.microsoft.com/office/powerpoint/2010/main" val="121397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lgn="ctr">
              <a:buClr>
                <a:schemeClr val="dk1"/>
              </a:buClr>
              <a:buSzPts val="3300"/>
            </a:pPr>
            <a:r>
              <a:rPr lang="en" sz="3075" b="1" dirty="0"/>
              <a:t>Dataset overview </a:t>
            </a:r>
            <a:endParaRPr sz="3075" b="1" dirty="0">
              <a:sym typeface="Calibri"/>
            </a:endParaRPr>
          </a:p>
        </p:txBody>
      </p:sp>
      <p:pic>
        <p:nvPicPr>
          <p:cNvPr id="4" name="Picture 3"/>
          <p:cNvPicPr>
            <a:picLocks noChangeAspect="1"/>
          </p:cNvPicPr>
          <p:nvPr/>
        </p:nvPicPr>
        <p:blipFill>
          <a:blip r:embed="rId3"/>
          <a:stretch>
            <a:fillRect/>
          </a:stretch>
        </p:blipFill>
        <p:spPr>
          <a:xfrm>
            <a:off x="611560" y="1419622"/>
            <a:ext cx="7487488" cy="3614153"/>
          </a:xfrm>
          <a:prstGeom prst="rect">
            <a:avLst/>
          </a:prstGeom>
        </p:spPr>
      </p:pic>
      <p:sp>
        <p:nvSpPr>
          <p:cNvPr id="3" name="Rectangle 2"/>
          <p:cNvSpPr/>
          <p:nvPr/>
        </p:nvSpPr>
        <p:spPr>
          <a:xfrm>
            <a:off x="755576" y="872094"/>
            <a:ext cx="3670300" cy="369332"/>
          </a:xfrm>
          <a:prstGeom prst="rect">
            <a:avLst/>
          </a:prstGeom>
        </p:spPr>
        <p:txBody>
          <a:bodyPr wrap="none">
            <a:spAutoFit/>
          </a:bodyPr>
          <a:lstStyle/>
          <a:p>
            <a:r>
              <a:rPr lang="en-US" dirty="0">
                <a:hlinkClick r:id="rId4"/>
              </a:rPr>
              <a:t>https://www.patentsview.org/query/</a:t>
            </a:r>
            <a:endParaRPr lang="en-US" dirty="0"/>
          </a:p>
        </p:txBody>
      </p:sp>
    </p:spTree>
    <p:extLst>
      <p:ext uri="{BB962C8B-B14F-4D97-AF65-F5344CB8AC3E}">
        <p14:creationId xmlns:p14="http://schemas.microsoft.com/office/powerpoint/2010/main" val="31482901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05979"/>
            <a:ext cx="9144000" cy="857250"/>
          </a:xfrm>
        </p:spPr>
        <p:txBody>
          <a:bodyPr>
            <a:normAutofit/>
          </a:bodyPr>
          <a:lstStyle/>
          <a:p>
            <a:r>
              <a:rPr lang="de-DE" dirty="0" smtClean="0"/>
              <a:t>Summary: Challenges </a:t>
            </a:r>
            <a:r>
              <a:rPr lang="de-DE" sz="3100" dirty="0" smtClean="0"/>
              <a:t>(Christen 2012)</a:t>
            </a:r>
            <a:endParaRPr lang="en-US" dirty="0"/>
          </a:p>
        </p:txBody>
      </p:sp>
      <p:sp>
        <p:nvSpPr>
          <p:cNvPr id="3" name="Inhaltsplatzhalter 2"/>
          <p:cNvSpPr txBox="1">
            <a:spLocks/>
          </p:cNvSpPr>
          <p:nvPr/>
        </p:nvSpPr>
        <p:spPr>
          <a:xfrm>
            <a:off x="540000" y="1059582"/>
            <a:ext cx="7816197" cy="396044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2000" dirty="0" smtClean="0"/>
              <a:t>Scalability</a:t>
            </a:r>
          </a:p>
          <a:p>
            <a:pPr lvl="1"/>
            <a:r>
              <a:rPr lang="de-DE" sz="2000" dirty="0" err="1" smtClean="0"/>
              <a:t>Naïve</a:t>
            </a:r>
            <a:r>
              <a:rPr lang="de-DE" sz="2000" dirty="0" smtClean="0"/>
              <a:t> </a:t>
            </a:r>
            <a:r>
              <a:rPr lang="de-DE" sz="2000" dirty="0" err="1" smtClean="0"/>
              <a:t>comparison</a:t>
            </a:r>
            <a:r>
              <a:rPr lang="de-DE" sz="2000" dirty="0" smtClean="0"/>
              <a:t> </a:t>
            </a:r>
            <a:r>
              <a:rPr lang="de-DE" sz="2000" dirty="0" err="1" smtClean="0"/>
              <a:t>of</a:t>
            </a:r>
            <a:r>
              <a:rPr lang="de-DE" sz="2000" dirty="0" smtClean="0"/>
              <a:t> all </a:t>
            </a:r>
            <a:r>
              <a:rPr lang="de-DE" sz="2000" dirty="0" err="1" smtClean="0"/>
              <a:t>record</a:t>
            </a:r>
            <a:r>
              <a:rPr lang="de-DE" sz="2000" dirty="0" smtClean="0"/>
              <a:t> </a:t>
            </a:r>
            <a:r>
              <a:rPr lang="de-DE" sz="2000" dirty="0" err="1" smtClean="0"/>
              <a:t>pairs</a:t>
            </a:r>
            <a:r>
              <a:rPr lang="de-DE" sz="2000" dirty="0" smtClean="0"/>
              <a:t> </a:t>
            </a:r>
            <a:r>
              <a:rPr lang="de-DE" sz="2000" dirty="0" err="1" smtClean="0"/>
              <a:t>is</a:t>
            </a:r>
            <a:r>
              <a:rPr lang="de-DE" sz="2000" dirty="0" smtClean="0"/>
              <a:t> </a:t>
            </a:r>
            <a:r>
              <a:rPr lang="de-DE" sz="2000" dirty="0" err="1" smtClean="0"/>
              <a:t>quadratic</a:t>
            </a:r>
            <a:endParaRPr lang="de-DE" sz="2000" dirty="0" smtClean="0"/>
          </a:p>
          <a:p>
            <a:pPr lvl="1"/>
            <a:r>
              <a:rPr lang="de-DE" sz="2000" dirty="0" smtClean="0"/>
              <a:t>Remove likely no-matches as efficiently as possible</a:t>
            </a:r>
          </a:p>
          <a:p>
            <a:pPr lvl="1"/>
            <a:r>
              <a:rPr lang="de-DE" sz="2000" dirty="0" smtClean="0"/>
              <a:t>Need efficient etchniques</a:t>
            </a:r>
          </a:p>
          <a:p>
            <a:pPr marL="457200" lvl="1" indent="0">
              <a:buNone/>
            </a:pPr>
            <a:r>
              <a:rPr lang="de-DE" sz="2000" dirty="0" smtClean="0"/>
              <a:t> </a:t>
            </a:r>
          </a:p>
          <a:p>
            <a:r>
              <a:rPr lang="de-DE" sz="2000" dirty="0" smtClean="0"/>
              <a:t>More linked / multi-relational</a:t>
            </a:r>
          </a:p>
          <a:p>
            <a:pPr lvl="1"/>
            <a:r>
              <a:rPr lang="de-DE" sz="2000" dirty="0"/>
              <a:t>Need to infer relationship </a:t>
            </a:r>
          </a:p>
          <a:p>
            <a:pPr marL="457200" lvl="1" indent="0">
              <a:buNone/>
            </a:pPr>
            <a:endParaRPr lang="de-DE" sz="1600" dirty="0" smtClean="0"/>
          </a:p>
          <a:p>
            <a:r>
              <a:rPr lang="de-DE" sz="2000" dirty="0" smtClean="0"/>
              <a:t>No training data in many linkage applications </a:t>
            </a:r>
          </a:p>
          <a:p>
            <a:pPr lvl="1"/>
            <a:r>
              <a:rPr lang="de-DE" sz="2000" dirty="0" err="1" smtClean="0"/>
              <a:t>No</a:t>
            </a:r>
            <a:r>
              <a:rPr lang="de-DE" sz="2000" dirty="0" smtClean="0"/>
              <a:t> </a:t>
            </a:r>
            <a:r>
              <a:rPr lang="de-DE" sz="2000" dirty="0" err="1" smtClean="0"/>
              <a:t>record</a:t>
            </a:r>
            <a:r>
              <a:rPr lang="de-DE" sz="2000" dirty="0" smtClean="0"/>
              <a:t> </a:t>
            </a:r>
            <a:r>
              <a:rPr lang="de-DE" sz="2000" dirty="0" err="1" smtClean="0"/>
              <a:t>pairs</a:t>
            </a:r>
            <a:r>
              <a:rPr lang="de-DE" sz="2000" dirty="0" smtClean="0"/>
              <a:t> </a:t>
            </a:r>
            <a:r>
              <a:rPr lang="de-DE" sz="2000" dirty="0" err="1" smtClean="0"/>
              <a:t>with</a:t>
            </a:r>
            <a:r>
              <a:rPr lang="de-DE" sz="2000" dirty="0" smtClean="0"/>
              <a:t> </a:t>
            </a:r>
            <a:r>
              <a:rPr lang="de-DE" sz="2000" dirty="0" err="1" smtClean="0"/>
              <a:t>known</a:t>
            </a:r>
            <a:r>
              <a:rPr lang="de-DE" sz="2000" dirty="0" smtClean="0"/>
              <a:t> </a:t>
            </a:r>
            <a:r>
              <a:rPr lang="de-DE" sz="2000" dirty="0" err="1" smtClean="0"/>
              <a:t>true</a:t>
            </a:r>
            <a:r>
              <a:rPr lang="de-DE" sz="2000" dirty="0" smtClean="0"/>
              <a:t> </a:t>
            </a:r>
            <a:r>
              <a:rPr lang="de-DE" sz="2000" dirty="0" err="1" smtClean="0"/>
              <a:t>match</a:t>
            </a:r>
            <a:r>
              <a:rPr lang="de-DE" sz="2000" dirty="0" smtClean="0"/>
              <a:t> </a:t>
            </a:r>
            <a:r>
              <a:rPr lang="de-DE" sz="2000" dirty="0" err="1" smtClean="0"/>
              <a:t>status</a:t>
            </a:r>
            <a:r>
              <a:rPr lang="de-DE" sz="2000" dirty="0" smtClean="0"/>
              <a:t> </a:t>
            </a:r>
          </a:p>
          <a:p>
            <a:endParaRPr lang="de-DE" sz="2000" dirty="0"/>
          </a:p>
        </p:txBody>
      </p:sp>
    </p:spTree>
    <p:extLst>
      <p:ext uri="{BB962C8B-B14F-4D97-AF65-F5344CB8AC3E}">
        <p14:creationId xmlns:p14="http://schemas.microsoft.com/office/powerpoint/2010/main" val="24052917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Invaluable sources</a:t>
            </a:r>
            <a:endParaRPr lang="en-US" dirty="0"/>
          </a:p>
        </p:txBody>
      </p:sp>
      <p:pic>
        <p:nvPicPr>
          <p:cNvPr id="3" name="Bild 3"/>
          <p:cNvPicPr>
            <a:picLocks noChangeAspect="1"/>
          </p:cNvPicPr>
          <p:nvPr/>
        </p:nvPicPr>
        <p:blipFill>
          <a:blip r:embed="rId2"/>
          <a:stretch>
            <a:fillRect/>
          </a:stretch>
        </p:blipFill>
        <p:spPr>
          <a:xfrm>
            <a:off x="1331640" y="1063229"/>
            <a:ext cx="2592287" cy="3897754"/>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186964"/>
            <a:ext cx="2395499" cy="3650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6014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of Challenges</a:t>
            </a:r>
            <a:endParaRPr lang="en-US" dirty="0"/>
          </a:p>
        </p:txBody>
      </p:sp>
      <p:sp>
        <p:nvSpPr>
          <p:cNvPr id="17" name="Inhaltsplatzhalter 2"/>
          <p:cNvSpPr txBox="1">
            <a:spLocks/>
          </p:cNvSpPr>
          <p:nvPr/>
        </p:nvSpPr>
        <p:spPr>
          <a:xfrm>
            <a:off x="540000" y="1059582"/>
            <a:ext cx="7816197" cy="396044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de-DE" sz="2000" dirty="0"/>
          </a:p>
        </p:txBody>
      </p:sp>
      <p:pic>
        <p:nvPicPr>
          <p:cNvPr id="4" name="Picture 3"/>
          <p:cNvPicPr>
            <a:picLocks noChangeAspect="1"/>
          </p:cNvPicPr>
          <p:nvPr/>
        </p:nvPicPr>
        <p:blipFill>
          <a:blip r:embed="rId2"/>
          <a:stretch>
            <a:fillRect/>
          </a:stretch>
        </p:blipFill>
        <p:spPr>
          <a:xfrm>
            <a:off x="1259632" y="1419622"/>
            <a:ext cx="6242757" cy="3759758"/>
          </a:xfrm>
          <a:prstGeom prst="rect">
            <a:avLst/>
          </a:prstGeom>
        </p:spPr>
      </p:pic>
    </p:spTree>
    <p:extLst>
      <p:ext uri="{BB962C8B-B14F-4D97-AF65-F5344CB8AC3E}">
        <p14:creationId xmlns:p14="http://schemas.microsoft.com/office/powerpoint/2010/main" val="4149439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857250"/>
          </a:xfrm>
        </p:spPr>
        <p:txBody>
          <a:bodyPr>
            <a:normAutofit/>
          </a:bodyPr>
          <a:lstStyle/>
          <a:p>
            <a:r>
              <a:rPr lang="en-US" dirty="0"/>
              <a:t>Many Terms</a:t>
            </a:r>
          </a:p>
        </p:txBody>
      </p:sp>
      <p:sp>
        <p:nvSpPr>
          <p:cNvPr id="3" name="Rectangle 2"/>
          <p:cNvSpPr/>
          <p:nvPr/>
        </p:nvSpPr>
        <p:spPr>
          <a:xfrm>
            <a:off x="863588" y="1347614"/>
            <a:ext cx="7416824" cy="2862322"/>
          </a:xfrm>
          <a:prstGeom prst="rect">
            <a:avLst/>
          </a:prstGeom>
        </p:spPr>
        <p:txBody>
          <a:bodyPr wrap="square" numCol="2">
            <a:spAutoFit/>
          </a:bodyPr>
          <a:lstStyle/>
          <a:p>
            <a:r>
              <a:rPr lang="de-DE" sz="2000" dirty="0"/>
              <a:t>Computer science</a:t>
            </a:r>
          </a:p>
          <a:p>
            <a:pPr marL="285750" indent="-285750">
              <a:buFont typeface="Arial" panose="020B0604020202020204" pitchFamily="34" charset="0"/>
              <a:buChar char="•"/>
            </a:pPr>
            <a:r>
              <a:rPr lang="de-DE" sz="2000" dirty="0"/>
              <a:t>Data </a:t>
            </a:r>
            <a:r>
              <a:rPr lang="de-DE" sz="2000" dirty="0" err="1"/>
              <a:t>matching</a:t>
            </a:r>
            <a:endParaRPr lang="de-DE" sz="2000" dirty="0"/>
          </a:p>
          <a:p>
            <a:pPr marL="285750" indent="-285750">
              <a:buFont typeface="Arial" panose="020B0604020202020204" pitchFamily="34" charset="0"/>
              <a:buChar char="•"/>
            </a:pPr>
            <a:r>
              <a:rPr lang="de-DE" sz="2000" dirty="0"/>
              <a:t>Object identity problem</a:t>
            </a:r>
          </a:p>
          <a:p>
            <a:pPr marL="285750" indent="-285750">
              <a:buFont typeface="Arial" panose="020B0604020202020204" pitchFamily="34" charset="0"/>
              <a:buChar char="•"/>
            </a:pPr>
            <a:r>
              <a:rPr lang="de-DE" sz="2000" dirty="0"/>
              <a:t>Object consolidation</a:t>
            </a:r>
          </a:p>
          <a:p>
            <a:endParaRPr lang="de-DE" sz="2000" dirty="0"/>
          </a:p>
          <a:p>
            <a:r>
              <a:rPr lang="de-DE" sz="2000" dirty="0"/>
              <a:t>Database community</a:t>
            </a:r>
          </a:p>
          <a:p>
            <a:pPr marL="285750" indent="-285750">
              <a:buFont typeface="Arial" panose="020B0604020202020204" pitchFamily="34" charset="0"/>
              <a:buChar char="•"/>
            </a:pPr>
            <a:r>
              <a:rPr lang="de-DE" sz="2000" dirty="0"/>
              <a:t>Merge-purge / list washing</a:t>
            </a:r>
          </a:p>
          <a:p>
            <a:pPr marL="285750" indent="-285750">
              <a:buFont typeface="Arial" panose="020B0604020202020204" pitchFamily="34" charset="0"/>
              <a:buChar char="•"/>
            </a:pPr>
            <a:r>
              <a:rPr lang="de-DE" sz="2000" dirty="0"/>
              <a:t>Duplicate detection</a:t>
            </a:r>
          </a:p>
          <a:p>
            <a:endParaRPr lang="de-DE" sz="2000" dirty="0"/>
          </a:p>
          <a:p>
            <a:r>
              <a:rPr lang="de-DE" sz="2000" dirty="0" err="1"/>
              <a:t>Others</a:t>
            </a:r>
            <a:endParaRPr lang="de-DE" sz="2000" i="1" dirty="0"/>
          </a:p>
          <a:p>
            <a:pPr marL="285750" indent="-285750">
              <a:buFont typeface="Arial" panose="020B0604020202020204" pitchFamily="34" charset="0"/>
              <a:buChar char="•"/>
            </a:pPr>
            <a:r>
              <a:rPr lang="de-DE" sz="2000" dirty="0"/>
              <a:t>Identity uncertainty</a:t>
            </a:r>
          </a:p>
          <a:p>
            <a:pPr marL="285750" indent="-285750">
              <a:buFont typeface="Arial" panose="020B0604020202020204" pitchFamily="34" charset="0"/>
              <a:buChar char="•"/>
            </a:pPr>
            <a:r>
              <a:rPr lang="de-DE" sz="2000" dirty="0"/>
              <a:t>Entity/reference resolution</a:t>
            </a:r>
          </a:p>
          <a:p>
            <a:pPr marL="285750" indent="-285750">
              <a:buFont typeface="Arial" panose="020B0604020202020204" pitchFamily="34" charset="0"/>
              <a:buChar char="•"/>
            </a:pPr>
            <a:r>
              <a:rPr lang="de-DE" sz="2000" dirty="0"/>
              <a:t>Entity/reference disambiguation</a:t>
            </a:r>
          </a:p>
          <a:p>
            <a:pPr marL="285750" indent="-285750">
              <a:buFont typeface="Arial" panose="020B0604020202020204" pitchFamily="34" charset="0"/>
              <a:buChar char="•"/>
            </a:pPr>
            <a:r>
              <a:rPr lang="de-DE" sz="2000" dirty="0"/>
              <a:t>Approximate matching</a:t>
            </a:r>
          </a:p>
        </p:txBody>
      </p:sp>
    </p:spTree>
    <p:extLst>
      <p:ext uri="{BB962C8B-B14F-4D97-AF65-F5344CB8AC3E}">
        <p14:creationId xmlns:p14="http://schemas.microsoft.com/office/powerpoint/2010/main" val="1175088480"/>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2205</TotalTime>
  <Words>1781</Words>
  <Application>Microsoft Office PowerPoint</Application>
  <PresentationFormat>On-screen Show (16:9)</PresentationFormat>
  <Paragraphs>347</Paragraphs>
  <Slides>71</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82" baseType="lpstr">
      <vt:lpstr>ＭＳ Ｐゴシック</vt:lpstr>
      <vt:lpstr>American Typewriter</vt:lpstr>
      <vt:lpstr>Arial</vt:lpstr>
      <vt:lpstr>Calibri</vt:lpstr>
      <vt:lpstr>cmsy10</vt:lpstr>
      <vt:lpstr>Mangal</vt:lpstr>
      <vt:lpstr>Symbol</vt:lpstr>
      <vt:lpstr>Times New Roman</vt:lpstr>
      <vt:lpstr>Larissa</vt:lpstr>
      <vt:lpstr>Equation</vt:lpstr>
      <vt:lpstr>Worksheet</vt:lpstr>
      <vt:lpstr>Class Assignments</vt:lpstr>
      <vt:lpstr>Assignment 2</vt:lpstr>
      <vt:lpstr>Introduction to Record Linkage</vt:lpstr>
      <vt:lpstr>Overview</vt:lpstr>
      <vt:lpstr>Overview</vt:lpstr>
      <vt:lpstr>PowerPoint Presentation</vt:lpstr>
      <vt:lpstr>Dataset overview </vt:lpstr>
      <vt:lpstr>Example of Challenges</vt:lpstr>
      <vt:lpstr>Many Terms</vt:lpstr>
      <vt:lpstr>In our context</vt:lpstr>
      <vt:lpstr>In our context</vt:lpstr>
      <vt:lpstr>Canonical Problem</vt:lpstr>
      <vt:lpstr>Example</vt:lpstr>
      <vt:lpstr>Overview</vt:lpstr>
      <vt:lpstr>The basic record linkage process (Bender et al. 2015)</vt:lpstr>
      <vt:lpstr>There is no perfect world</vt:lpstr>
      <vt:lpstr>The extended RL process (Bender et al. 2015)</vt:lpstr>
      <vt:lpstr>Shares of effort within linkage process</vt:lpstr>
      <vt:lpstr>Preprocessing Basics</vt:lpstr>
      <vt:lpstr>Data Preprocessing</vt:lpstr>
      <vt:lpstr>Data Definition</vt:lpstr>
      <vt:lpstr>PowerPoint Presentation</vt:lpstr>
      <vt:lpstr>Parsing II</vt:lpstr>
      <vt:lpstr>PowerPoint Presentation</vt:lpstr>
      <vt:lpstr>Example of Parsing</vt:lpstr>
      <vt:lpstr>Data Cleaning</vt:lpstr>
      <vt:lpstr>Preprocessing data </vt:lpstr>
      <vt:lpstr>Preprocessing data </vt:lpstr>
      <vt:lpstr>Overview</vt:lpstr>
      <vt:lpstr>Blocking</vt:lpstr>
      <vt:lpstr>Blocking (continued)</vt:lpstr>
      <vt:lpstr>PowerPoint Presentation</vt:lpstr>
      <vt:lpstr>Overview</vt:lpstr>
      <vt:lpstr>Deterministic (rule based) linkage</vt:lpstr>
      <vt:lpstr>Overview</vt:lpstr>
      <vt:lpstr>Probabilistic Record Linkage</vt:lpstr>
      <vt:lpstr>Probabilistic Record Linkage</vt:lpstr>
      <vt:lpstr>Felligini-Sunter: notation</vt:lpstr>
      <vt:lpstr>Back to Canonical Problem</vt:lpstr>
      <vt:lpstr>Approach in practice</vt:lpstr>
      <vt:lpstr>Factors Influencing Likelihood of Match</vt:lpstr>
      <vt:lpstr>Factors Influencing Likelihood of Match</vt:lpstr>
      <vt:lpstr>Probabilistic Matching</vt:lpstr>
      <vt:lpstr>Main issues in F-S model </vt:lpstr>
      <vt:lpstr>Overview</vt:lpstr>
      <vt:lpstr>Summary: Record Linkage Technique (Christen 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Types of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There is no perfect world</vt:lpstr>
      <vt:lpstr>Evaluation</vt:lpstr>
      <vt:lpstr>Note – think about loss function</vt:lpstr>
      <vt:lpstr>Other measures</vt:lpstr>
      <vt:lpstr>Summary: Record Linkage Technique (Christen 2015)</vt:lpstr>
      <vt:lpstr>Summary: Challenges (Christen 2012)</vt:lpstr>
      <vt:lpstr>Invaluable sources</vt:lpstr>
    </vt:vector>
  </TitlesOfParts>
  <Company>Deutsche Bundesbank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Record Linkage</dc:title>
  <dc:creator>Julia-Katharina Ginz</dc:creator>
  <cp:lastModifiedBy>Julia Lane</cp:lastModifiedBy>
  <cp:revision>155</cp:revision>
  <dcterms:created xsi:type="dcterms:W3CDTF">2016-12-13T10:17:56Z</dcterms:created>
  <dcterms:modified xsi:type="dcterms:W3CDTF">2020-02-21T11:51:30Z</dcterms:modified>
</cp:coreProperties>
</file>